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64" r:id="rId2"/>
    <p:sldId id="257" r:id="rId3"/>
    <p:sldId id="265" r:id="rId4"/>
    <p:sldId id="266" r:id="rId5"/>
    <p:sldId id="278" r:id="rId6"/>
    <p:sldId id="280" r:id="rId7"/>
    <p:sldId id="267" r:id="rId8"/>
    <p:sldId id="269" r:id="rId9"/>
    <p:sldId id="268" r:id="rId10"/>
    <p:sldId id="270" r:id="rId11"/>
    <p:sldId id="271" r:id="rId12"/>
    <p:sldId id="277" r:id="rId13"/>
    <p:sldId id="275" r:id="rId14"/>
    <p:sldId id="282" r:id="rId15"/>
    <p:sldId id="279" r:id="rId16"/>
    <p:sldId id="274" r:id="rId17"/>
    <p:sldId id="281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2" d="100"/>
          <a:sy n="112" d="100"/>
        </p:scale>
        <p:origin x="-156" y="870"/>
      </p:cViewPr>
      <p:guideLst>
        <p:guide orient="horz" pos="1056"/>
        <p:guide orient="horz" pos="912"/>
        <p:guide pos="2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BA2FE-4183-47C5-8ADD-D5D60D191A4E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91E74-6919-49DC-9953-6B8A105C4C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C4AE-BB30-4CAA-A253-2031194A222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3B8D-65EA-4076-A440-EF5AB83D8375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8523-4742-4342-9E2C-43230DC787A4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5660-80AB-41D4-8F2C-7933122B37F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</p:spPr>
        <p:txBody>
          <a:bodyPr/>
          <a:lstStyle>
            <a:lvl1pPr>
              <a:defRPr sz="11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84EF6-6E13-4D3E-8B92-2A4377F4757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A670-FDA2-4DA9-BB59-938F4471889B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85AF-429E-4793-9AF6-2231774A9B2A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433D-758C-464A-9D21-9E4C8DBD832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047E-BC01-4B86-A72D-9D285D385763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035F9-0853-4E34-9C5C-F007FA5C028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7399-DBB5-40B6-A2B5-8DD37ACB9B6D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16F1-EA03-4B51-9E05-D3150861FD5A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68A6B-71D9-450E-A958-C03048E59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wsm.jharkhand@gmail.co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14400" y="3328884"/>
            <a:ext cx="7315200" cy="7097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Convergence with MGNREGS and other Sectors in India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04800" y="4800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800" dirty="0" smtClean="0">
                <a:latin typeface="HelveticaNeueLT Std" pitchFamily="34" charset="0"/>
              </a:rPr>
              <a:t>Ram </a:t>
            </a:r>
            <a:r>
              <a:rPr lang="en-US" sz="1800" dirty="0" err="1" smtClean="0">
                <a:latin typeface="HelveticaNeueLT Std" pitchFamily="34" charset="0"/>
              </a:rPr>
              <a:t>Bilas</a:t>
            </a:r>
            <a:r>
              <a:rPr lang="en-US" sz="1800" dirty="0" smtClean="0">
                <a:latin typeface="HelveticaNeueLT Std" pitchFamily="34" charset="0"/>
              </a:rPr>
              <a:t> </a:t>
            </a:r>
            <a:r>
              <a:rPr lang="en-US" sz="1800" dirty="0" err="1" smtClean="0">
                <a:latin typeface="HelveticaNeueLT Std" pitchFamily="34" charset="0"/>
              </a:rPr>
              <a:t>Sinha</a:t>
            </a:r>
            <a:r>
              <a:rPr lang="en-US" sz="1800" dirty="0" smtClean="0">
                <a:latin typeface="HelveticaNeueLT Std" pitchFamily="34" charset="0"/>
              </a:rPr>
              <a:t> ,Superintending Engineer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HelveticaNeueLT Std" pitchFamily="34" charset="0"/>
              </a:rPr>
              <a:t>Jharkhand State Water and  Sanitation Mission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467E5-B1A1-452B-A396-FCA8267A0760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15962"/>
            <a:ext cx="8229600" cy="731838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2600" dirty="0" smtClean="0">
                <a:latin typeface="+mn-lt"/>
              </a:rPr>
              <a:t>Stakeholder Engagement &amp; Capacity Building : Placement of Responsible and Skilled Human Resource at every Level</a:t>
            </a:r>
            <a:endParaRPr lang="en-US" sz="26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69779"/>
          <a:ext cx="7696200" cy="33356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7215"/>
                <a:gridCol w="3848100"/>
                <a:gridCol w="1201625"/>
                <a:gridCol w="2069260"/>
              </a:tblGrid>
              <a:tr h="59938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Initiative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 Status (No)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Objective </a:t>
                      </a:r>
                      <a:endParaRPr lang="en-US" sz="1400" dirty="0"/>
                    </a:p>
                  </a:txBody>
                  <a:tcPr/>
                </a:tc>
              </a:tr>
              <a:tr h="39121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Promoting</a:t>
                      </a:r>
                      <a:r>
                        <a:rPr lang="en-US" sz="1400" baseline="0" dirty="0" smtClean="0"/>
                        <a:t> Village Water and Sanitation Committee (</a:t>
                      </a:r>
                      <a:r>
                        <a:rPr lang="en-US" sz="1400" dirty="0" smtClean="0"/>
                        <a:t>VWSC) with Accountability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27597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Ensure Community Participation</a:t>
                      </a:r>
                      <a:endParaRPr lang="en-US" sz="1400" dirty="0"/>
                    </a:p>
                  </a:txBody>
                  <a:tcPr/>
                </a:tc>
              </a:tr>
              <a:tr h="3472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Engaging CSOs as Block Resource Centers (BRC)  for facilitation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 (680)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FF0000"/>
                          </a:solidFill>
                        </a:rPr>
                        <a:t>For all flagship scheme this should be model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6713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Professionally Managed District Project Management Unit (DPMU)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24 (70)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Responsive  &amp; Sensitive Handholding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Engagement of Additional Experts at State Project Management Unit (SPMU)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cover the missing dimensions</a:t>
                      </a:r>
                      <a:r>
                        <a:rPr lang="en-US" sz="1400" baseline="0" dirty="0" smtClean="0"/>
                        <a:t> in Program</a:t>
                      </a:r>
                      <a:endParaRPr lang="en-US" sz="1400" dirty="0"/>
                    </a:p>
                  </a:txBody>
                  <a:tcPr/>
                </a:tc>
              </a:tr>
              <a:tr h="59938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Capacity Building through International and National Agencies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Bridging Experience and  Expertise Gap 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188803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Selection </a:t>
            </a:r>
            <a:r>
              <a:rPr lang="en-US" sz="1600" dirty="0" smtClean="0"/>
              <a:t>of Agencies in place of Individual in BRC ensure uninterrupted </a:t>
            </a:r>
            <a:r>
              <a:rPr lang="en-US" sz="1600" dirty="0" smtClean="0"/>
              <a:t>Function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Concurrent Evaluation By Professional Agencies like IIM &amp; NIFM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Regular Audit of all agencies through Chartered Accounting Firms</a:t>
            </a:r>
            <a:endParaRPr lang="en-US" sz="1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2D41-2813-43B2-81BD-EE8BFBCF2D78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685800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2600" dirty="0" smtClean="0"/>
              <a:t>Process </a:t>
            </a:r>
            <a:r>
              <a:rPr lang="en-IN" sz="2600" dirty="0" smtClean="0"/>
              <a:t>Innovations Encouraging last person </a:t>
            </a:r>
            <a:r>
              <a:rPr lang="en-IN" sz="2600" dirty="0" smtClean="0"/>
              <a:t>participation: </a:t>
            </a:r>
            <a:r>
              <a:rPr lang="en-US" sz="2600" dirty="0" smtClean="0"/>
              <a:t>Salient </a:t>
            </a:r>
            <a:r>
              <a:rPr lang="en-US" sz="2600" dirty="0" smtClean="0">
                <a:latin typeface="+mn-lt"/>
              </a:rPr>
              <a:t>Features</a:t>
            </a:r>
            <a:endParaRPr lang="en-US" sz="2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924800" cy="41148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sz="2000" dirty="0" smtClean="0"/>
              <a:t>      Revenue Village as Unit</a:t>
            </a:r>
          </a:p>
          <a:p>
            <a:pPr lvl="1"/>
            <a:r>
              <a:rPr lang="en-US" sz="2000" dirty="0" smtClean="0"/>
              <a:t>Construction of toilets for every family</a:t>
            </a:r>
          </a:p>
          <a:p>
            <a:pPr lvl="1"/>
            <a:r>
              <a:rPr lang="en-US" sz="2000" dirty="0" smtClean="0"/>
              <a:t>Community contributes in cash, kind and </a:t>
            </a:r>
            <a:r>
              <a:rPr lang="en-US" sz="2000" dirty="0" err="1" smtClean="0"/>
              <a:t>labour</a:t>
            </a:r>
            <a:endParaRPr lang="en-US" sz="2000" dirty="0" smtClean="0"/>
          </a:p>
          <a:p>
            <a:pPr lvl="1"/>
            <a:r>
              <a:rPr lang="en-US" sz="2000" dirty="0" smtClean="0"/>
              <a:t>Minimum standards maintained</a:t>
            </a:r>
          </a:p>
          <a:p>
            <a:r>
              <a:rPr lang="en-US" sz="2000" dirty="0" smtClean="0"/>
              <a:t>ODF declared Once </a:t>
            </a:r>
          </a:p>
          <a:p>
            <a:pPr lvl="1"/>
            <a:r>
              <a:rPr lang="en-US" sz="2000" dirty="0" smtClean="0"/>
              <a:t>Every family has a toilet </a:t>
            </a:r>
          </a:p>
          <a:p>
            <a:pPr lvl="1"/>
            <a:r>
              <a:rPr lang="en-US" sz="2000" dirty="0" smtClean="0"/>
              <a:t>They have  started using the facility</a:t>
            </a:r>
          </a:p>
          <a:p>
            <a:r>
              <a:rPr lang="en-US" sz="2000" dirty="0" smtClean="0"/>
              <a:t>Total subsidy accruing to the VWSC</a:t>
            </a:r>
          </a:p>
          <a:p>
            <a:pPr lvl="1"/>
            <a:r>
              <a:rPr lang="en-US" sz="2000" dirty="0" smtClean="0"/>
              <a:t>Estimated and adjusted with loan amount</a:t>
            </a:r>
          </a:p>
          <a:p>
            <a:r>
              <a:rPr lang="en-US" sz="2000" dirty="0" smtClean="0"/>
              <a:t>In case of loan amount is more than total subsidy amount</a:t>
            </a:r>
          </a:p>
          <a:p>
            <a:pPr lvl="1"/>
            <a:r>
              <a:rPr lang="en-US" sz="2000" dirty="0" smtClean="0"/>
              <a:t>VWSC to payback the balance amount</a:t>
            </a:r>
          </a:p>
          <a:p>
            <a:pPr lvl="1"/>
            <a:r>
              <a:rPr lang="en-US" sz="2000" dirty="0" smtClean="0"/>
              <a:t>18 monthly installments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CF48-166A-4C01-9FBC-24958960FD1B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190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419600"/>
          </a:xfrm>
        </p:spPr>
        <p:txBody>
          <a:bodyPr>
            <a:normAutofit fontScale="62500" lnSpcReduction="20000"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Intermediate steps</a:t>
            </a:r>
          </a:p>
          <a:p>
            <a:r>
              <a:rPr lang="en-US" dirty="0" smtClean="0"/>
              <a:t>Awareness generation activities continued</a:t>
            </a:r>
          </a:p>
          <a:p>
            <a:r>
              <a:rPr lang="en-US" dirty="0" smtClean="0"/>
              <a:t>Baseline survey </a:t>
            </a:r>
          </a:p>
          <a:p>
            <a:pPr lvl="1"/>
            <a:r>
              <a:rPr lang="en-US" dirty="0" smtClean="0"/>
              <a:t>To find out families eligible for subsidy</a:t>
            </a:r>
          </a:p>
          <a:p>
            <a:r>
              <a:rPr lang="en-US" dirty="0" smtClean="0"/>
              <a:t>Masons trained </a:t>
            </a:r>
            <a:r>
              <a:rPr lang="en-US" dirty="0" smtClean="0">
                <a:solidFill>
                  <a:srgbClr val="FF0000"/>
                </a:solidFill>
              </a:rPr>
              <a:t>(Help is being taken from CSRs) </a:t>
            </a:r>
          </a:p>
          <a:p>
            <a:pPr lvl="1"/>
            <a:r>
              <a:rPr lang="en-US" dirty="0" smtClean="0"/>
              <a:t>A model toilet is demonstrated</a:t>
            </a:r>
          </a:p>
          <a:p>
            <a:r>
              <a:rPr lang="en-US" dirty="0" smtClean="0"/>
              <a:t>Follow up with release of MNREGA funds </a:t>
            </a:r>
          </a:p>
          <a:p>
            <a:pPr lvl="1"/>
            <a:r>
              <a:rPr lang="en-US" dirty="0" smtClean="0"/>
              <a:t>A challenge !!! 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dirty="0" smtClean="0"/>
              <a:t>Post Construction Phase</a:t>
            </a:r>
          </a:p>
          <a:p>
            <a:r>
              <a:rPr lang="en-US" dirty="0" smtClean="0"/>
              <a:t>Reinforced community interactions</a:t>
            </a:r>
          </a:p>
          <a:p>
            <a:pPr lvl="1"/>
            <a:r>
              <a:rPr lang="en-US" dirty="0" smtClean="0"/>
              <a:t>Ensure use of facilities (for at least 2 years !!!)</a:t>
            </a:r>
          </a:p>
          <a:p>
            <a:pPr lvl="1"/>
            <a:r>
              <a:rPr lang="en-US" dirty="0" smtClean="0"/>
              <a:t>Address post construction support services</a:t>
            </a:r>
          </a:p>
          <a:p>
            <a:r>
              <a:rPr lang="en-US" dirty="0" smtClean="0"/>
              <a:t>Mini piped water supply schemes in the Revenue village</a:t>
            </a:r>
          </a:p>
          <a:p>
            <a:pPr lvl="1"/>
            <a:r>
              <a:rPr lang="en-US" dirty="0" smtClean="0"/>
              <a:t>As incentive and Forward Activity</a:t>
            </a:r>
          </a:p>
          <a:p>
            <a:pPr lvl="1"/>
            <a:r>
              <a:rPr lang="en-US" dirty="0" smtClean="0"/>
              <a:t>Convergence with NRDWP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Alternative practices to ensure quality of Program Delivery and Implementation : Supporting Steps</a:t>
            </a: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A228-B5FD-4F76-8DEF-7862E1C8F493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92162"/>
            <a:ext cx="8229600" cy="731838"/>
          </a:xfrm>
        </p:spPr>
        <p:txBody>
          <a:bodyPr>
            <a:noAutofit/>
          </a:bodyPr>
          <a:lstStyle/>
          <a:p>
            <a:pPr algn="l"/>
            <a:r>
              <a:rPr lang="en-US" sz="2600" dirty="0" smtClean="0"/>
              <a:t>Alternative practices to ensure quality of Program Delivery and Implementation : Key Policy Initiatives and innovations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Saturation approach </a:t>
            </a:r>
          </a:p>
          <a:p>
            <a:pPr lvl="1"/>
            <a:r>
              <a:rPr lang="en-US" dirty="0" smtClean="0"/>
              <a:t>Collective responsibility of community</a:t>
            </a:r>
          </a:p>
          <a:p>
            <a:r>
              <a:rPr lang="en-US" dirty="0" smtClean="0"/>
              <a:t>Leadership of Panchayats</a:t>
            </a:r>
          </a:p>
          <a:p>
            <a:pPr lvl="1"/>
            <a:r>
              <a:rPr lang="en-US" dirty="0" smtClean="0"/>
              <a:t>Fund, Function, Functionary </a:t>
            </a:r>
          </a:p>
          <a:p>
            <a:r>
              <a:rPr lang="en-US" dirty="0" smtClean="0"/>
              <a:t>BRCs outsourced to NGOs</a:t>
            </a:r>
          </a:p>
          <a:p>
            <a:pPr lvl="1"/>
            <a:r>
              <a:rPr lang="en-US" dirty="0" smtClean="0"/>
              <a:t>Management functions simplified </a:t>
            </a:r>
          </a:p>
          <a:p>
            <a:pPr lvl="1"/>
            <a:r>
              <a:rPr lang="en-US" dirty="0" smtClean="0"/>
              <a:t>Post construction support ensured</a:t>
            </a:r>
          </a:p>
          <a:p>
            <a:r>
              <a:rPr lang="en-US" dirty="0" smtClean="0"/>
              <a:t>Minimizing Subsidies Loop</a:t>
            </a:r>
          </a:p>
          <a:p>
            <a:pPr lvl="1"/>
            <a:r>
              <a:rPr lang="en-US" dirty="0" smtClean="0"/>
              <a:t>Not discussed before ODF </a:t>
            </a:r>
          </a:p>
          <a:p>
            <a:pPr lvl="1"/>
            <a:r>
              <a:rPr lang="en-US" dirty="0" smtClean="0"/>
              <a:t>Nor provided up front</a:t>
            </a:r>
          </a:p>
          <a:p>
            <a:pPr lvl="1"/>
            <a:r>
              <a:rPr lang="en-US" dirty="0" smtClean="0"/>
              <a:t>Accessing loans from Revolving Funds</a:t>
            </a:r>
          </a:p>
          <a:p>
            <a:r>
              <a:rPr lang="en-US" dirty="0" smtClean="0"/>
              <a:t>VWSC account  operation</a:t>
            </a:r>
          </a:p>
          <a:p>
            <a:pPr lvl="1"/>
            <a:r>
              <a:rPr lang="en-US" dirty="0" smtClean="0"/>
              <a:t>By President (</a:t>
            </a:r>
            <a:r>
              <a:rPr lang="en-US" dirty="0" err="1" smtClean="0"/>
              <a:t>Mukhiya</a:t>
            </a:r>
            <a:r>
              <a:rPr lang="en-US" dirty="0" smtClean="0"/>
              <a:t>) and </a:t>
            </a:r>
            <a:r>
              <a:rPr lang="en-US" dirty="0" err="1" smtClean="0"/>
              <a:t>Jal</a:t>
            </a:r>
            <a:r>
              <a:rPr lang="en-US" dirty="0" smtClean="0"/>
              <a:t> </a:t>
            </a:r>
            <a:r>
              <a:rPr lang="en-US" dirty="0" err="1" smtClean="0"/>
              <a:t>Sahiya</a:t>
            </a:r>
            <a:endParaRPr lang="en-US" dirty="0" smtClean="0"/>
          </a:p>
          <a:p>
            <a:pPr lvl="1"/>
            <a:r>
              <a:rPr lang="en-US" dirty="0" smtClean="0"/>
              <a:t>No involvement of any government representative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9DA5-2007-471E-A921-5823A790D37C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541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Autofit/>
          </a:bodyPr>
          <a:lstStyle/>
          <a:p>
            <a:pPr algn="l"/>
            <a:r>
              <a:rPr lang="en-IN" sz="2800" dirty="0" smtClean="0"/>
              <a:t>Technical Backstopping: Matching </a:t>
            </a:r>
            <a:r>
              <a:rPr lang="en-US" sz="2800" dirty="0" smtClean="0"/>
              <a:t>E-Governance and IT </a:t>
            </a:r>
            <a:r>
              <a:rPr lang="en-US" sz="2800" dirty="0"/>
              <a:t>initiative to address </a:t>
            </a:r>
            <a:r>
              <a:rPr lang="en-US" sz="2800" dirty="0" smtClean="0"/>
              <a:t>Sanitation </a:t>
            </a:r>
            <a:r>
              <a:rPr lang="en-US" sz="2800" dirty="0"/>
              <a:t>issues</a:t>
            </a:r>
            <a:r>
              <a:rPr lang="en-IN" sz="2800" dirty="0" smtClean="0"/>
              <a:t> by expert HR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00200"/>
            <a:ext cx="7848600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Development of Dedicated Website </a:t>
            </a:r>
          </a:p>
          <a:p>
            <a:pPr lvl="1"/>
            <a:r>
              <a:rPr lang="en-US" u="sng" dirty="0" smtClean="0">
                <a:solidFill>
                  <a:srgbClr val="002060"/>
                </a:solidFill>
              </a:rPr>
              <a:t>daa.Jharkhand.gov.in</a:t>
            </a:r>
          </a:p>
          <a:p>
            <a:pPr lvl="0"/>
            <a:r>
              <a:rPr lang="en-US" dirty="0" smtClean="0"/>
              <a:t>Establishment of call center:</a:t>
            </a:r>
          </a:p>
          <a:p>
            <a:pPr lvl="1"/>
            <a:r>
              <a:rPr lang="en-US" dirty="0" smtClean="0"/>
              <a:t>Direct interaction with PRI representatives</a:t>
            </a:r>
          </a:p>
          <a:p>
            <a:pPr lvl="1"/>
            <a:r>
              <a:rPr lang="en-US" dirty="0" smtClean="0"/>
              <a:t>SMS and Web Based Grievance Registration : Addressed 1000 </a:t>
            </a:r>
            <a:r>
              <a:rPr lang="en-US" dirty="0"/>
              <a:t>grievance </a:t>
            </a:r>
            <a:r>
              <a:rPr lang="en-US" dirty="0" smtClean="0"/>
              <a:t>with 80</a:t>
            </a:r>
            <a:r>
              <a:rPr lang="en-US" dirty="0"/>
              <a:t>% of issues solved on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Fund </a:t>
            </a:r>
            <a:r>
              <a:rPr lang="en-US" dirty="0"/>
              <a:t>transfer through Core banking Solution </a:t>
            </a:r>
            <a:r>
              <a:rPr lang="en-US" dirty="0" smtClean="0"/>
              <a:t>activated</a:t>
            </a:r>
            <a:endParaRPr lang="en-IN" dirty="0"/>
          </a:p>
          <a:p>
            <a:r>
              <a:rPr lang="en-IN" dirty="0" smtClean="0"/>
              <a:t>Real Time Monitoring System (RTMS): </a:t>
            </a:r>
          </a:p>
          <a:p>
            <a:pPr lvl="1"/>
            <a:r>
              <a:rPr lang="en-IN" dirty="0" smtClean="0"/>
              <a:t>212 GPS (Motorola MC 65) aided with micro-computing facilities </a:t>
            </a:r>
          </a:p>
          <a:p>
            <a:pPr lvl="1"/>
            <a:r>
              <a:rPr lang="en-IN" dirty="0" smtClean="0"/>
              <a:t>Dedicated scheme devised  for Baseline Generation </a:t>
            </a:r>
          </a:p>
          <a:p>
            <a:pPr lvl="1"/>
            <a:r>
              <a:rPr lang="en-IN" dirty="0" smtClean="0"/>
              <a:t>Facility of participatory monitoring and verification </a:t>
            </a:r>
          </a:p>
          <a:p>
            <a:r>
              <a:rPr lang="en-IN" dirty="0" smtClean="0"/>
              <a:t>Dedicated  Geographic Information System State Cell:</a:t>
            </a:r>
          </a:p>
          <a:p>
            <a:pPr lvl="1"/>
            <a:r>
              <a:rPr lang="en-IN" dirty="0" smtClean="0"/>
              <a:t>Cartographic and Spatial Database Unit  in place</a:t>
            </a:r>
          </a:p>
          <a:p>
            <a:pPr lvl="1"/>
            <a:r>
              <a:rPr lang="en-IN" dirty="0" smtClean="0"/>
              <a:t>Decentralized Architecture  for MIS &amp; GIS being developed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5399-1967-4AA6-8DC5-7A07AD135A07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70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5962"/>
            <a:ext cx="8229600" cy="73183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Active encouragement to Socio- technical innovation in Sanitation : Try it out First </a:t>
            </a:r>
            <a:endParaRPr lang="en-US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Calibri" pitchFamily="34" charset="0"/>
              </a:rPr>
              <a:t>Aerobic Bio-Toilet piloted in collaboration with Stone Biotech </a:t>
            </a:r>
          </a:p>
          <a:p>
            <a:pPr lvl="1"/>
            <a:r>
              <a:rPr lang="en-US" sz="1800" dirty="0" err="1" smtClean="0">
                <a:latin typeface="Calibri" pitchFamily="34" charset="0"/>
              </a:rPr>
              <a:t>Deoghar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 smtClean="0">
                <a:latin typeface="Calibri" pitchFamily="34" charset="0"/>
              </a:rPr>
              <a:t>Shravani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 smtClean="0">
                <a:latin typeface="Calibri" pitchFamily="34" charset="0"/>
              </a:rPr>
              <a:t>mela</a:t>
            </a:r>
            <a:endParaRPr lang="en-US" sz="1800" dirty="0" smtClean="0">
              <a:latin typeface="Calibri" pitchFamily="34" charset="0"/>
            </a:endParaRPr>
          </a:p>
          <a:p>
            <a:pPr lvl="1"/>
            <a:r>
              <a:rPr lang="en-US" sz="1800" dirty="0" smtClean="0">
                <a:latin typeface="Calibri" pitchFamily="34" charset="0"/>
              </a:rPr>
              <a:t>Scaling up proposed in Community Toilets </a:t>
            </a:r>
          </a:p>
          <a:p>
            <a:r>
              <a:rPr lang="en-US" sz="2400" dirty="0" smtClean="0">
                <a:latin typeface="Calibri" pitchFamily="34" charset="0"/>
              </a:rPr>
              <a:t>Anaerobic Bio toilet to be piloted </a:t>
            </a:r>
          </a:p>
          <a:p>
            <a:pPr lvl="1"/>
            <a:r>
              <a:rPr lang="en-US" sz="2000" dirty="0" smtClean="0">
                <a:latin typeface="Calibri" pitchFamily="34" charset="0"/>
              </a:rPr>
              <a:t>In collaboration with BSA Bio Toilet </a:t>
            </a:r>
          </a:p>
          <a:p>
            <a:pPr lvl="1"/>
            <a:r>
              <a:rPr lang="en-US" sz="1800" dirty="0" smtClean="0">
                <a:latin typeface="Calibri" pitchFamily="34" charset="0"/>
              </a:rPr>
              <a:t>4 District Level community toilets on pilot basis </a:t>
            </a:r>
          </a:p>
          <a:p>
            <a:pPr lvl="1"/>
            <a:r>
              <a:rPr lang="en-US" sz="1800" dirty="0" smtClean="0">
                <a:latin typeface="Calibri" pitchFamily="34" charset="0"/>
              </a:rPr>
              <a:t>Facilitation from UNICEF </a:t>
            </a:r>
          </a:p>
          <a:p>
            <a:r>
              <a:rPr lang="en-US" sz="2400" dirty="0" smtClean="0">
                <a:latin typeface="Calibri" pitchFamily="34" charset="0"/>
              </a:rPr>
              <a:t>Pay and Use Toilets initiated in many locations </a:t>
            </a:r>
          </a:p>
          <a:p>
            <a:pPr lvl="1"/>
            <a:r>
              <a:rPr lang="en-US" sz="1800" dirty="0" smtClean="0">
                <a:latin typeface="Calibri" pitchFamily="34" charset="0"/>
              </a:rPr>
              <a:t>Adopted from </a:t>
            </a:r>
            <a:r>
              <a:rPr lang="en-US" sz="1800" dirty="0" err="1" smtClean="0">
                <a:latin typeface="Calibri" pitchFamily="34" charset="0"/>
              </a:rPr>
              <a:t>Sulabh</a:t>
            </a:r>
            <a:r>
              <a:rPr lang="en-US" sz="1800" dirty="0" smtClean="0">
                <a:latin typeface="Calibri" pitchFamily="34" charset="0"/>
              </a:rPr>
              <a:t> for Rural Habitations</a:t>
            </a:r>
          </a:p>
          <a:p>
            <a:r>
              <a:rPr lang="en-US" sz="2400" dirty="0" smtClean="0">
                <a:latin typeface="Calibri" pitchFamily="34" charset="0"/>
              </a:rPr>
              <a:t>CSR being involved through dedicated Projects &amp; Programs</a:t>
            </a:r>
          </a:p>
          <a:p>
            <a:pPr lvl="1"/>
            <a:r>
              <a:rPr lang="en-US" sz="1800" dirty="0" err="1" smtClean="0">
                <a:latin typeface="Calibri" pitchFamily="34" charset="0"/>
              </a:rPr>
              <a:t>Hindustn</a:t>
            </a:r>
            <a:r>
              <a:rPr lang="en-US" sz="1800" dirty="0" smtClean="0">
                <a:latin typeface="Calibri" pitchFamily="34" charset="0"/>
              </a:rPr>
              <a:t> Copper Limited at East Singhbhum</a:t>
            </a:r>
          </a:p>
          <a:p>
            <a:pPr lvl="1"/>
            <a:r>
              <a:rPr lang="en-US" sz="1800" dirty="0" err="1" smtClean="0">
                <a:latin typeface="Calibri" pitchFamily="34" charset="0"/>
              </a:rPr>
              <a:t>Ultratech</a:t>
            </a:r>
            <a:r>
              <a:rPr lang="en-US" sz="1800" dirty="0" smtClean="0">
                <a:latin typeface="Calibri" pitchFamily="34" charset="0"/>
              </a:rPr>
              <a:t> Cement at </a:t>
            </a:r>
            <a:r>
              <a:rPr lang="en-US" sz="1800" dirty="0" err="1" smtClean="0">
                <a:latin typeface="Calibri" pitchFamily="34" charset="0"/>
              </a:rPr>
              <a:t>Koderma</a:t>
            </a:r>
            <a:endParaRPr lang="en-US" sz="1800" dirty="0" smtClean="0">
              <a:latin typeface="Calibri" pitchFamily="34" charset="0"/>
            </a:endParaRPr>
          </a:p>
          <a:p>
            <a:pPr lvl="1"/>
            <a:r>
              <a:rPr lang="en-US" sz="1800" dirty="0" smtClean="0">
                <a:latin typeface="Calibri" pitchFamily="34" charset="0"/>
              </a:rPr>
              <a:t>TATA Power at East Singhbhum</a:t>
            </a:r>
          </a:p>
          <a:p>
            <a:pPr marL="342900" lvl="1" indent="-342900">
              <a:buNone/>
            </a:pPr>
            <a:endParaRPr lang="en-US" sz="1800" dirty="0" smtClean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7850-47E1-479B-84A5-C2969EBE0396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15962"/>
            <a:ext cx="8153400" cy="80803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Ensuring quality of Program Delivery : Reiterating Pre-requisites and Non Negotiable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44963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 smtClean="0"/>
              <a:t>Strong facilitation in the entire process</a:t>
            </a:r>
          </a:p>
          <a:p>
            <a:pPr lvl="1"/>
            <a:r>
              <a:rPr lang="en-US" sz="2400" dirty="0" smtClean="0"/>
              <a:t>Responsibility of DPMU &amp; BRCs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Funds allocated (Present Remuneration below Market Rate and Minimum Wage Rate; Revision requested)</a:t>
            </a:r>
          </a:p>
          <a:p>
            <a:r>
              <a:rPr lang="en-US" sz="2800" dirty="0" smtClean="0"/>
              <a:t>Continued Facilitation </a:t>
            </a:r>
          </a:p>
          <a:p>
            <a:pPr lvl="1"/>
            <a:r>
              <a:rPr lang="en-US" sz="2400" dirty="0" smtClean="0"/>
              <a:t>At least 2 years </a:t>
            </a:r>
          </a:p>
          <a:p>
            <a:pPr lvl="1"/>
            <a:r>
              <a:rPr lang="en-US" sz="2400" dirty="0" smtClean="0"/>
              <a:t>Need funding provisions </a:t>
            </a:r>
            <a:r>
              <a:rPr lang="en-US" sz="2400" dirty="0" smtClean="0">
                <a:solidFill>
                  <a:srgbClr val="FF0000"/>
                </a:solidFill>
              </a:rPr>
              <a:t>( To Appoint quality Facilitating Agencies)</a:t>
            </a:r>
          </a:p>
          <a:p>
            <a:r>
              <a:rPr lang="en-US" sz="2800" dirty="0" smtClean="0"/>
              <a:t>Support Funding</a:t>
            </a:r>
          </a:p>
          <a:p>
            <a:pPr lvl="1"/>
            <a:r>
              <a:rPr lang="en-US" sz="2400" dirty="0" smtClean="0"/>
              <a:t>MNREGA funds 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Eases the process in case of high degree of slip back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CSR Funding may address the Same</a:t>
            </a:r>
          </a:p>
          <a:p>
            <a:r>
              <a:rPr lang="en-US" sz="2800" dirty="0" smtClean="0"/>
              <a:t>Geographic Continuity Essential</a:t>
            </a:r>
          </a:p>
          <a:p>
            <a:pPr lvl="1"/>
            <a:r>
              <a:rPr lang="en-US" sz="2400" dirty="0" smtClean="0"/>
              <a:t>To be implemented state wide </a:t>
            </a:r>
          </a:p>
          <a:p>
            <a:pPr lvl="1"/>
            <a:r>
              <a:rPr lang="en-US" sz="2400" dirty="0" smtClean="0"/>
              <a:t>In a standardized manner</a:t>
            </a:r>
          </a:p>
          <a:p>
            <a:r>
              <a:rPr lang="en-US" sz="2900" dirty="0" smtClean="0"/>
              <a:t>Active encouragement to Socio- technical innovation</a:t>
            </a:r>
            <a:endParaRPr lang="en-US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955-084E-406A-A457-7BCB0C30B023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03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6962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Nirmal Bharat Abhiyan: Some Futuristic initiatives  and Way Forward in Jharkhand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67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 Fabricated Toilets </a:t>
            </a:r>
          </a:p>
          <a:p>
            <a:pPr lvl="1"/>
            <a:r>
              <a:rPr lang="en-US" sz="1600" dirty="0" smtClean="0"/>
              <a:t>Important in physically difficult areas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May address Supply chains issues but costly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VAT Removal may substantially reduce the cost</a:t>
            </a:r>
          </a:p>
          <a:p>
            <a:r>
              <a:rPr lang="en-US" sz="2000" dirty="0" smtClean="0"/>
              <a:t>Reinforcements through Policy Decision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Candidates without </a:t>
            </a:r>
            <a:r>
              <a:rPr lang="en-US" sz="1800" dirty="0" smtClean="0">
                <a:solidFill>
                  <a:srgbClr val="FF0000"/>
                </a:solidFill>
              </a:rPr>
              <a:t>IHHL shall </a:t>
            </a:r>
            <a:r>
              <a:rPr lang="en-US" sz="1800" dirty="0" smtClean="0">
                <a:solidFill>
                  <a:srgbClr val="FF0000"/>
                </a:solidFill>
              </a:rPr>
              <a:t>not be </a:t>
            </a:r>
            <a:r>
              <a:rPr lang="en-US" sz="1800" dirty="0" smtClean="0">
                <a:solidFill>
                  <a:srgbClr val="FF0000"/>
                </a:solidFill>
              </a:rPr>
              <a:t>allowed to </a:t>
            </a:r>
            <a:r>
              <a:rPr lang="en-US" sz="1800" dirty="0" smtClean="0">
                <a:solidFill>
                  <a:srgbClr val="FF0000"/>
                </a:solidFill>
              </a:rPr>
              <a:t>contest PRI </a:t>
            </a:r>
            <a:r>
              <a:rPr lang="en-US" sz="1800" dirty="0" smtClean="0">
                <a:solidFill>
                  <a:srgbClr val="FF0000"/>
                </a:solidFill>
              </a:rPr>
              <a:t>Election</a:t>
            </a:r>
          </a:p>
          <a:p>
            <a:r>
              <a:rPr lang="en-US" sz="2000" dirty="0" smtClean="0"/>
              <a:t>Convergence with NRLM </a:t>
            </a:r>
            <a:r>
              <a:rPr lang="en-US" sz="1800" dirty="0" smtClean="0"/>
              <a:t>(Jharkhand State Livelihood Promotion Society) </a:t>
            </a:r>
          </a:p>
          <a:p>
            <a:pPr lvl="1"/>
            <a:r>
              <a:rPr lang="en-US" sz="1600" dirty="0" smtClean="0"/>
              <a:t>Water and Sanitation reinforces livelihood security</a:t>
            </a:r>
          </a:p>
          <a:p>
            <a:pPr lvl="1"/>
            <a:r>
              <a:rPr lang="en-US" sz="1600" dirty="0" smtClean="0"/>
              <a:t>Concept of “loan” for public health security inspired by SHG models</a:t>
            </a:r>
          </a:p>
          <a:p>
            <a:r>
              <a:rPr lang="en-US" sz="2000" dirty="0" smtClean="0"/>
              <a:t>Convergence </a:t>
            </a:r>
            <a:r>
              <a:rPr lang="en-US" sz="2000" dirty="0" smtClean="0"/>
              <a:t>between CIF (NRLM) funds and NBA funds </a:t>
            </a:r>
          </a:p>
          <a:p>
            <a:pPr lvl="1"/>
            <a:r>
              <a:rPr lang="en-US" sz="1800" dirty="0" smtClean="0"/>
              <a:t>To achieve ODF and also mini PWSS</a:t>
            </a:r>
          </a:p>
          <a:p>
            <a:r>
              <a:rPr lang="en-US" sz="2000" dirty="0" smtClean="0"/>
              <a:t>Strengthen convergence with MNREGA </a:t>
            </a:r>
          </a:p>
          <a:p>
            <a:pPr lvl="1"/>
            <a:r>
              <a:rPr lang="en-US" sz="1600" dirty="0" smtClean="0"/>
              <a:t>Demand for “work” and “toilet” synchronized in a single Gram </a:t>
            </a:r>
            <a:r>
              <a:rPr lang="en-US" sz="1600" dirty="0" err="1" smtClean="0"/>
              <a:t>Sabha</a:t>
            </a:r>
            <a:endParaRPr lang="en-US" sz="1600" dirty="0" smtClean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7C0BA-CC49-48DD-AF49-0C0BFE4A2960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576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0" y="41148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HelveticaNeueLT Std" pitchFamily="34" charset="0"/>
              </a:rPr>
              <a:t>Email ID: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3"/>
              </a:rPr>
              <a:t>swsm.jharkhand@gmail.com</a:t>
            </a:r>
            <a:endParaRPr lang="en-US" sz="2000" dirty="0" smtClean="0">
              <a:latin typeface="HelveticaNeueLT Std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HelveticaNeueLT Std" pitchFamily="34" charset="0"/>
              </a:rPr>
              <a:t>Phone No: </a:t>
            </a:r>
            <a:r>
              <a:rPr lang="en-US" sz="2000" dirty="0" smtClean="0">
                <a:latin typeface="+mn-lt"/>
              </a:rPr>
              <a:t>0651-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2481593</a:t>
            </a:r>
            <a:endParaRPr lang="en-US" sz="2000" dirty="0">
              <a:latin typeface="+mn-lt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0" y="2800712"/>
            <a:ext cx="9144000" cy="12378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HelveticaNeueLT Std Thin" pitchFamily="34" charset="0"/>
              </a:rPr>
              <a:t>THANKS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HelveticaNeueLT Std Thin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183C-2F05-4185-A57B-E2363BD2E57F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743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Name of session: Technical Session and Conclusions</a:t>
            </a:r>
          </a:p>
          <a:p>
            <a:r>
              <a:rPr lang="en-US" sz="1800" dirty="0" smtClean="0"/>
              <a:t>Title of presentation: New Initiatives in taking the NBA forward: experiences  from Jharkhand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 smtClean="0"/>
              <a:t>Name of presenter with organization details:</a:t>
            </a:r>
            <a:r>
              <a:rPr lang="en-US" sz="1800" dirty="0" smtClean="0">
                <a:latin typeface="HelveticaNeueLT Std" pitchFamily="34" charset="0"/>
              </a:rPr>
              <a:t> Ram </a:t>
            </a:r>
            <a:r>
              <a:rPr lang="en-US" sz="1800" dirty="0" err="1" smtClean="0">
                <a:latin typeface="HelveticaNeueLT Std" pitchFamily="34" charset="0"/>
              </a:rPr>
              <a:t>Bilas</a:t>
            </a:r>
            <a:r>
              <a:rPr lang="en-US" sz="1800" dirty="0" smtClean="0">
                <a:latin typeface="HelveticaNeueLT Std" pitchFamily="34" charset="0"/>
              </a:rPr>
              <a:t> </a:t>
            </a:r>
            <a:r>
              <a:rPr lang="en-US" sz="1800" dirty="0" err="1" smtClean="0">
                <a:latin typeface="HelveticaNeueLT Std" pitchFamily="34" charset="0"/>
              </a:rPr>
              <a:t>Sinha</a:t>
            </a:r>
            <a:r>
              <a:rPr lang="en-US" sz="1800" dirty="0" smtClean="0">
                <a:latin typeface="HelveticaNeueLT Std" pitchFamily="34" charset="0"/>
              </a:rPr>
              <a:t>, Jharkhand State Water and  Sanitation Mission</a:t>
            </a:r>
            <a:endParaRPr lang="en-US" sz="1800" dirty="0"/>
          </a:p>
          <a:p>
            <a:r>
              <a:rPr lang="en-US" sz="1800" dirty="0" smtClean="0"/>
              <a:t>email IDs: swsm.jharkhand@gmail.com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Overview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324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dirty="0" smtClean="0"/>
              <a:t>Knowledge Sharing Forum</a:t>
            </a:r>
          </a:p>
          <a:p>
            <a:pPr lvl="0"/>
            <a:r>
              <a:rPr lang="en-US" sz="900" b="1" dirty="0" smtClean="0">
                <a:solidFill>
                  <a:schemeClr val="accent6">
                    <a:lumMod val="75000"/>
                  </a:schemeClr>
                </a:solidFill>
              </a:rPr>
              <a:t>What works at scale? Distilling critical success factors for scaling-up rural sanitation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0BA-7F0B-4273-86F2-DF05938FF65F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new state of Jharkhand has ranks 28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in NBA, Flagship Program of </a:t>
            </a:r>
            <a:r>
              <a:rPr lang="en-US" sz="2400" dirty="0" err="1" smtClean="0"/>
              <a:t>GoI</a:t>
            </a:r>
            <a:r>
              <a:rPr lang="en-US" sz="2400" dirty="0" smtClean="0"/>
              <a:t> on Sanitation. </a:t>
            </a:r>
          </a:p>
          <a:p>
            <a:r>
              <a:rPr lang="en-US" sz="2400" dirty="0" smtClean="0"/>
              <a:t>The state is marked by </a:t>
            </a:r>
          </a:p>
          <a:p>
            <a:pPr lvl="1"/>
            <a:r>
              <a:rPr lang="en-US" sz="1800" dirty="0" smtClean="0"/>
              <a:t>Undulating </a:t>
            </a:r>
            <a:r>
              <a:rPr lang="en-US" sz="1800" dirty="0" smtClean="0"/>
              <a:t>topography </a:t>
            </a:r>
            <a:endParaRPr lang="en-US" sz="1800" dirty="0" smtClean="0"/>
          </a:p>
          <a:p>
            <a:pPr lvl="1"/>
            <a:r>
              <a:rPr lang="en-US" sz="1800" dirty="0" smtClean="0"/>
              <a:t>Abundance of </a:t>
            </a:r>
            <a:r>
              <a:rPr lang="en-US" sz="1800" dirty="0" smtClean="0"/>
              <a:t> Forest</a:t>
            </a:r>
            <a:endParaRPr lang="en-US" sz="1800" dirty="0" smtClean="0"/>
          </a:p>
          <a:p>
            <a:pPr lvl="1"/>
            <a:r>
              <a:rPr lang="en-US" sz="1800" dirty="0" smtClean="0"/>
              <a:t>Lack of </a:t>
            </a:r>
            <a:r>
              <a:rPr lang="en-US" sz="1800" dirty="0" smtClean="0"/>
              <a:t>Communication Infrastructure </a:t>
            </a:r>
            <a:endParaRPr lang="en-US" sz="1800" dirty="0" smtClean="0"/>
          </a:p>
          <a:p>
            <a:pPr lvl="1"/>
            <a:r>
              <a:rPr lang="en-US" sz="1800" dirty="0" smtClean="0"/>
              <a:t>Lack of perennial Water Source</a:t>
            </a:r>
          </a:p>
          <a:p>
            <a:pPr lvl="1"/>
            <a:r>
              <a:rPr lang="en-US" sz="1800" dirty="0" smtClean="0"/>
              <a:t>Low population Density</a:t>
            </a:r>
          </a:p>
          <a:p>
            <a:pPr lvl="1"/>
            <a:r>
              <a:rPr lang="en-US" sz="1800" dirty="0" smtClean="0"/>
              <a:t>Poverty</a:t>
            </a:r>
            <a:r>
              <a:rPr lang="en-US" sz="1800" dirty="0" smtClean="0"/>
              <a:t>, Mal nutrition and social unrest</a:t>
            </a:r>
          </a:p>
          <a:p>
            <a:r>
              <a:rPr lang="en-US" sz="2400" dirty="0" smtClean="0"/>
              <a:t>Initiatives  of JSWSM </a:t>
            </a:r>
          </a:p>
          <a:p>
            <a:pPr lvl="1"/>
            <a:r>
              <a:rPr lang="en-US" sz="1800" dirty="0" smtClean="0"/>
              <a:t>Faster Sanitation at Scale  through </a:t>
            </a:r>
            <a:r>
              <a:rPr lang="en-IN" sz="1800" dirty="0" smtClean="0"/>
              <a:t>Convergence in Policy, Strategy and Implementation 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A little investment in Sanitation can </a:t>
            </a:r>
            <a:r>
              <a:rPr lang="en-IN" sz="2000" dirty="0" smtClean="0">
                <a:solidFill>
                  <a:srgbClr val="FF0000"/>
                </a:solidFill>
              </a:rPr>
              <a:t>save </a:t>
            </a:r>
            <a:r>
              <a:rPr lang="en-IN" sz="2000" dirty="0" smtClean="0">
                <a:solidFill>
                  <a:srgbClr val="FF0000"/>
                </a:solidFill>
              </a:rPr>
              <a:t>a lot of investment in Health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State of Jharkhand: Context, Features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dirty="0" smtClean="0"/>
              <a:t>Knowledge Sharing Forum</a:t>
            </a:r>
          </a:p>
          <a:p>
            <a:pPr lvl="0"/>
            <a:r>
              <a:rPr lang="en-US" sz="900" b="1" dirty="0" smtClean="0">
                <a:solidFill>
                  <a:schemeClr val="accent6">
                    <a:lumMod val="75000"/>
                  </a:schemeClr>
                </a:solidFill>
              </a:rPr>
              <a:t>What works at scale? Distilling critical success factors for scaling-up rural sanitation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105400" y="6340475"/>
            <a:ext cx="914400" cy="365125"/>
          </a:xfrm>
        </p:spPr>
        <p:txBody>
          <a:bodyPr/>
          <a:lstStyle/>
          <a:p>
            <a:fld id="{6E83C934-F19B-4577-B94B-723AA5B83346}" type="datetime1">
              <a:rPr lang="en-US" smtClean="0"/>
              <a:pPr/>
              <a:t>2/4/2014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60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73183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Experience of TSC Implementation: learning and Challenges ahead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34340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Process</a:t>
            </a:r>
          </a:p>
          <a:p>
            <a:pPr lvl="1"/>
            <a:r>
              <a:rPr lang="en-US" sz="4000" dirty="0" smtClean="0"/>
              <a:t>Fragile and </a:t>
            </a:r>
            <a:r>
              <a:rPr lang="en-US" sz="4000" dirty="0" err="1" smtClean="0"/>
              <a:t>Adhoc</a:t>
            </a:r>
            <a:endParaRPr lang="en-US" sz="4000" dirty="0" smtClean="0"/>
          </a:p>
          <a:p>
            <a:pPr lvl="1"/>
            <a:r>
              <a:rPr lang="en-US" sz="4000" dirty="0" smtClean="0"/>
              <a:t>Supply- driven</a:t>
            </a:r>
          </a:p>
          <a:p>
            <a:pPr lvl="1"/>
            <a:r>
              <a:rPr lang="en-US" sz="4000" dirty="0" smtClean="0"/>
              <a:t>Weak IEC/BCC</a:t>
            </a:r>
          </a:p>
          <a:p>
            <a:pPr lvl="1"/>
            <a:r>
              <a:rPr lang="en-US" sz="4000" dirty="0" smtClean="0"/>
              <a:t>Low  Community Engagement</a:t>
            </a:r>
          </a:p>
          <a:p>
            <a:pPr lvl="1"/>
            <a:r>
              <a:rPr lang="en-US" sz="4000" dirty="0" smtClean="0"/>
              <a:t>No Post Construction Support</a:t>
            </a:r>
          </a:p>
          <a:p>
            <a:r>
              <a:rPr lang="en-US" sz="4400" dirty="0" smtClean="0"/>
              <a:t>Technology </a:t>
            </a:r>
            <a:endParaRPr lang="en-US" sz="4400" dirty="0" smtClean="0"/>
          </a:p>
          <a:p>
            <a:pPr lvl="1"/>
            <a:r>
              <a:rPr lang="en-US" sz="4000" dirty="0" smtClean="0"/>
              <a:t>Non </a:t>
            </a:r>
            <a:r>
              <a:rPr lang="en-US" sz="4000" dirty="0" smtClean="0"/>
              <a:t>Durable</a:t>
            </a:r>
            <a:endParaRPr lang="en-US" sz="4000" dirty="0" smtClean="0"/>
          </a:p>
          <a:p>
            <a:pPr lvl="1"/>
            <a:r>
              <a:rPr lang="en-US" sz="4000" dirty="0" smtClean="0"/>
              <a:t>Financial Constraints</a:t>
            </a:r>
            <a:endParaRPr lang="en-US" sz="4000" dirty="0" smtClean="0"/>
          </a:p>
          <a:p>
            <a:r>
              <a:rPr lang="en-US" sz="4400" dirty="0" smtClean="0"/>
              <a:t>Strategy</a:t>
            </a:r>
            <a:endParaRPr lang="en-US" sz="4400" dirty="0" smtClean="0"/>
          </a:p>
          <a:p>
            <a:pPr lvl="1"/>
            <a:r>
              <a:rPr lang="en-US" sz="4000" dirty="0" smtClean="0"/>
              <a:t>No Financial Stake of Community</a:t>
            </a:r>
          </a:p>
          <a:p>
            <a:pPr lvl="1"/>
            <a:r>
              <a:rPr lang="en-US" sz="4000" dirty="0" err="1" smtClean="0"/>
              <a:t>Adhoc</a:t>
            </a:r>
            <a:r>
              <a:rPr lang="en-US" sz="4000" dirty="0" smtClean="0"/>
              <a:t> Agency, Abrupt </a:t>
            </a:r>
            <a:r>
              <a:rPr lang="en-US" sz="4000" dirty="0" smtClean="0"/>
              <a:t>Withdrawal</a:t>
            </a:r>
            <a:endParaRPr lang="en-IN" sz="4000" b="1" dirty="0" smtClean="0"/>
          </a:p>
          <a:p>
            <a:pPr lvl="1"/>
            <a:endParaRPr lang="en-US" sz="2400" dirty="0" smtClean="0"/>
          </a:p>
          <a:p>
            <a:pPr lvl="1"/>
            <a:endParaRPr lang="en-US" sz="28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C003B-F978-47DA-BBAC-82E5446D4E6E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74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05800" cy="73183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The case of Jharkhand: Programmatic Challenges in NBA</a:t>
            </a:r>
            <a:endParaRPr lang="en-US" sz="2800" dirty="0"/>
          </a:p>
        </p:txBody>
      </p:sp>
      <p:sp>
        <p:nvSpPr>
          <p:cNvPr id="3" name="Oval 2"/>
          <p:cNvSpPr/>
          <p:nvPr/>
        </p:nvSpPr>
        <p:spPr>
          <a:xfrm>
            <a:off x="533400" y="1828799"/>
            <a:ext cx="2819400" cy="959761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Slip Back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25585" y="1598387"/>
            <a:ext cx="2819400" cy="1295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Sustainability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558800" y="2788560"/>
            <a:ext cx="2819400" cy="8382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Quality of Construction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14571" y="1848759"/>
            <a:ext cx="2819400" cy="9234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Appropriate Communication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7957" y="3523345"/>
            <a:ext cx="2819400" cy="100148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Supply Chain Mechanism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943600" y="3661236"/>
            <a:ext cx="2819400" cy="90714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 of Communication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914571" y="2772231"/>
            <a:ext cx="2819400" cy="89353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Vehicle of Communication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347357" y="2749551"/>
            <a:ext cx="2819400" cy="91621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Institutional Mechanism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336471" y="3610430"/>
            <a:ext cx="28194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057400" y="4724400"/>
            <a:ext cx="5266871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Need for an Alternative </a:t>
            </a:r>
            <a:r>
              <a:rPr lang="en-US" sz="2800" i="1" dirty="0" smtClean="0"/>
              <a:t>Strategy</a:t>
            </a:r>
            <a:endParaRPr lang="en-US" sz="2800" i="1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5FCE8-42DE-469D-AFEA-39D3EAF00E89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82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458200" cy="762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Basic Information on Delivery Mechanism for Nirmal Bharat Abhiyan  in Jharkhand </a:t>
            </a:r>
            <a:endParaRPr lang="en-US" sz="28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85800" y="2209800"/>
            <a:ext cx="8001000" cy="3352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Panchayats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Empowered to implement NBA (&amp; NRDWP)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Revenue Village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 a VWSC with 12 members (50% women) with a bank account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Mukhiya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President of VWSC &amp;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Sahiya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Treasurer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NBA funds 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v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Transferred to VWSC (from DWSC) for implementation 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v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Facilitated by DPMUs and BRCs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36B6-38C0-4620-862C-C5F5F77AA21E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IN" sz="2800" dirty="0" smtClean="0"/>
              <a:t>Mission, Objective and Strategic Approach: Nirmal Bharat Abhiyan in Jharkhand (2011-2014)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57400"/>
            <a:ext cx="8153400" cy="3657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Mission 2017: 12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Five Year Plan Period  </a:t>
            </a:r>
          </a:p>
          <a:p>
            <a:pPr lvl="1"/>
            <a:r>
              <a:rPr lang="en-US" sz="1800" dirty="0" smtClean="0"/>
              <a:t>45% coverage through </a:t>
            </a:r>
            <a:r>
              <a:rPr lang="en-US" sz="1800" dirty="0"/>
              <a:t>Rural Pipe Water Supply </a:t>
            </a:r>
            <a:endParaRPr lang="en-US" sz="1800" dirty="0" smtClean="0"/>
          </a:p>
          <a:p>
            <a:pPr lvl="1"/>
            <a:r>
              <a:rPr lang="en-US" sz="1800" dirty="0" smtClean="0"/>
              <a:t>80% Coverage through </a:t>
            </a:r>
            <a:r>
              <a:rPr lang="en-US" sz="1800" dirty="0"/>
              <a:t>Sustainable Sanitation </a:t>
            </a:r>
            <a:r>
              <a:rPr lang="en-US" sz="1800" dirty="0" smtClean="0"/>
              <a:t>facilities</a:t>
            </a:r>
          </a:p>
          <a:p>
            <a:r>
              <a:rPr lang="en-IN" sz="2200" dirty="0" smtClean="0"/>
              <a:t>Strategy: </a:t>
            </a:r>
          </a:p>
          <a:p>
            <a:pPr lvl="1">
              <a:buNone/>
            </a:pPr>
            <a:r>
              <a:rPr lang="en-IN" sz="1800" dirty="0" smtClean="0"/>
              <a:t>1. Devolution of Power to Panchayet </a:t>
            </a:r>
          </a:p>
          <a:p>
            <a:pPr lvl="1">
              <a:buNone/>
            </a:pPr>
            <a:r>
              <a:rPr lang="en-IN" sz="1800" dirty="0" smtClean="0"/>
              <a:t>2. Institutional Reform and Restructuring </a:t>
            </a:r>
          </a:p>
          <a:p>
            <a:pPr lvl="1">
              <a:buNone/>
            </a:pPr>
            <a:r>
              <a:rPr lang="en-IN" sz="1800" dirty="0" smtClean="0"/>
              <a:t>3. Stakeholder Engagement &amp; Capacity Building </a:t>
            </a:r>
          </a:p>
          <a:p>
            <a:pPr lvl="1">
              <a:buNone/>
            </a:pPr>
            <a:r>
              <a:rPr lang="en-IN" sz="1800" dirty="0" smtClean="0"/>
              <a:t>4. Technical Backstopping</a:t>
            </a:r>
          </a:p>
          <a:p>
            <a:pPr lvl="1">
              <a:buNone/>
            </a:pPr>
            <a:r>
              <a:rPr lang="en-IN" sz="1800" dirty="0" smtClean="0"/>
              <a:t>5. Process Innovations Encouraging last person participation</a:t>
            </a:r>
          </a:p>
          <a:p>
            <a:pPr lvl="1"/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BD3B-39B9-4327-8718-221744A7DCA1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859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73183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Devolution of Power to Panchayets:  Who Does What and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419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Jharkhand is covered under Panchayats (Extension to Scheduled Areas) Act, 1996</a:t>
            </a:r>
          </a:p>
          <a:p>
            <a:r>
              <a:rPr lang="en-US" sz="2000" dirty="0" smtClean="0"/>
              <a:t>Implications</a:t>
            </a:r>
          </a:p>
          <a:p>
            <a:pPr lvl="1"/>
            <a:r>
              <a:rPr lang="en-US" sz="1600" dirty="0" smtClean="0"/>
              <a:t>Gram </a:t>
            </a:r>
            <a:r>
              <a:rPr lang="en-US" sz="1600" dirty="0" err="1" smtClean="0"/>
              <a:t>Sabha</a:t>
            </a:r>
            <a:r>
              <a:rPr lang="en-US" sz="1600" dirty="0" smtClean="0"/>
              <a:t> to make Decision</a:t>
            </a:r>
          </a:p>
          <a:p>
            <a:pPr lvl="1"/>
            <a:r>
              <a:rPr lang="en-US" sz="1600" dirty="0" smtClean="0"/>
              <a:t>Traditional Village Head to lead Gram </a:t>
            </a:r>
            <a:r>
              <a:rPr lang="en-US" sz="1600" dirty="0" err="1" smtClean="0"/>
              <a:t>Sabha</a:t>
            </a:r>
            <a:endParaRPr lang="en-US" sz="1600" dirty="0" smtClean="0"/>
          </a:p>
          <a:p>
            <a:pPr lvl="1"/>
            <a:r>
              <a:rPr lang="en-US" sz="1600" dirty="0" err="1" smtClean="0"/>
              <a:t>Decission</a:t>
            </a:r>
            <a:r>
              <a:rPr lang="en-US" sz="1600" dirty="0" smtClean="0"/>
              <a:t> on Land, Minor Water Bodies &amp; Mines rests with Gram </a:t>
            </a:r>
            <a:r>
              <a:rPr lang="en-US" sz="1600" dirty="0" err="1" smtClean="0"/>
              <a:t>Sabha</a:t>
            </a:r>
            <a:endParaRPr lang="en-US" sz="1600" dirty="0" smtClean="0"/>
          </a:p>
          <a:p>
            <a:r>
              <a:rPr lang="en-US" sz="2000" dirty="0" smtClean="0"/>
              <a:t>Practical Challenge</a:t>
            </a:r>
          </a:p>
          <a:p>
            <a:pPr lvl="1"/>
            <a:r>
              <a:rPr lang="en-US" sz="1600" dirty="0" smtClean="0"/>
              <a:t>Decision making in multi village Panchayet becomes Difficult </a:t>
            </a:r>
          </a:p>
          <a:p>
            <a:pPr lvl="1"/>
            <a:r>
              <a:rPr lang="en-US" sz="1600" dirty="0" smtClean="0"/>
              <a:t>Rural Water and Sanitation Program gets affected due to dispute</a:t>
            </a:r>
          </a:p>
          <a:p>
            <a:pPr lvl="1"/>
            <a:r>
              <a:rPr lang="en-US" sz="1600" dirty="0" smtClean="0"/>
              <a:t>Traditional (nominated )Head of community VS. Elected Head</a:t>
            </a:r>
          </a:p>
          <a:p>
            <a:r>
              <a:rPr lang="en-US" sz="2000" dirty="0" smtClean="0"/>
              <a:t>Our Stand &amp; Strategic Decision</a:t>
            </a:r>
          </a:p>
          <a:p>
            <a:pPr lvl="1"/>
            <a:r>
              <a:rPr lang="en-US" sz="1600" dirty="0" smtClean="0"/>
              <a:t>In PESA Area Gram </a:t>
            </a:r>
            <a:r>
              <a:rPr lang="en-US" sz="1600" dirty="0" err="1" smtClean="0"/>
              <a:t>Sabha</a:t>
            </a:r>
            <a:r>
              <a:rPr lang="en-US" sz="1600" dirty="0" smtClean="0"/>
              <a:t> Meeting to be chaired by Traditional Village Head</a:t>
            </a:r>
          </a:p>
          <a:p>
            <a:pPr lvl="1"/>
            <a:r>
              <a:rPr lang="en-US" sz="1600" dirty="0" smtClean="0"/>
              <a:t>VWSC in PESA areas is headed by Traditional  (Nominated) Head of community </a:t>
            </a:r>
          </a:p>
          <a:p>
            <a:pPr lvl="1"/>
            <a:r>
              <a:rPr lang="en-US" sz="1600" dirty="0" smtClean="0"/>
              <a:t>VWSC  works as Executive Body  (cabinet) of the </a:t>
            </a:r>
            <a:r>
              <a:rPr lang="en-US" sz="1600" dirty="0" err="1" smtClean="0"/>
              <a:t>Gramsabha</a:t>
            </a:r>
            <a:r>
              <a:rPr lang="en-US" sz="1600" dirty="0" smtClean="0"/>
              <a:t> (Government)</a:t>
            </a:r>
          </a:p>
          <a:p>
            <a:pPr lvl="1"/>
            <a:r>
              <a:rPr lang="en-US" sz="1600" dirty="0" smtClean="0"/>
              <a:t>VWSC To meet Their Office Expenses From  1% of Fund Being Handled By them</a:t>
            </a:r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92D-1B95-48A4-AC7D-F0CA8388FA4D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Institutional Reform and Revised Accountability Framework : Fund, Function and Functionary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4497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Fund </a:t>
            </a:r>
          </a:p>
          <a:p>
            <a:pPr lvl="1"/>
            <a:r>
              <a:rPr lang="en-US" dirty="0" smtClean="0"/>
              <a:t>Administrative Sanction of  Schemes </a:t>
            </a:r>
          </a:p>
          <a:p>
            <a:pPr lvl="2"/>
            <a:r>
              <a:rPr lang="en-US" dirty="0" smtClean="0"/>
              <a:t>VWSC/GP up to Rs. 1 Million, </a:t>
            </a:r>
          </a:p>
          <a:p>
            <a:pPr lvl="2"/>
            <a:r>
              <a:rPr lang="en-US" dirty="0" smtClean="0"/>
              <a:t>PS (Block Panchayet) </a:t>
            </a:r>
            <a:r>
              <a:rPr lang="en-US" dirty="0" err="1" smtClean="0"/>
              <a:t>upto</a:t>
            </a:r>
            <a:r>
              <a:rPr lang="en-US" dirty="0" smtClean="0"/>
              <a:t> 2.5 Million </a:t>
            </a:r>
          </a:p>
          <a:p>
            <a:pPr lvl="2"/>
            <a:r>
              <a:rPr lang="en-US" dirty="0" smtClean="0"/>
              <a:t>Zillah </a:t>
            </a:r>
            <a:r>
              <a:rPr lang="en-US" dirty="0" err="1" smtClean="0"/>
              <a:t>Parishad</a:t>
            </a:r>
            <a:r>
              <a:rPr lang="en-US" dirty="0" smtClean="0"/>
              <a:t>( District Panchayet) up to 5.0 Million</a:t>
            </a:r>
          </a:p>
          <a:p>
            <a:pPr lvl="1"/>
            <a:r>
              <a:rPr lang="en-US" dirty="0" smtClean="0"/>
              <a:t>Scheme Planning and Implementation</a:t>
            </a:r>
          </a:p>
          <a:p>
            <a:pPr lvl="2"/>
            <a:r>
              <a:rPr lang="en-US" dirty="0" smtClean="0"/>
              <a:t>Village Level By GP</a:t>
            </a:r>
          </a:p>
          <a:p>
            <a:pPr lvl="2"/>
            <a:r>
              <a:rPr lang="en-US" dirty="0" smtClean="0"/>
              <a:t>Panchayet Level by BP</a:t>
            </a:r>
          </a:p>
          <a:p>
            <a:pPr lvl="2"/>
            <a:r>
              <a:rPr lang="en-US" dirty="0" smtClean="0"/>
              <a:t>District level By ZP</a:t>
            </a:r>
          </a:p>
          <a:p>
            <a:r>
              <a:rPr lang="en-US" dirty="0" smtClean="0"/>
              <a:t>Function</a:t>
            </a:r>
          </a:p>
          <a:p>
            <a:pPr lvl="1"/>
            <a:r>
              <a:rPr lang="en-US" dirty="0" smtClean="0"/>
              <a:t>Direct Transfer of Fund To Gram Panchayets  up to Rs 25 Lakh</a:t>
            </a:r>
          </a:p>
          <a:p>
            <a:pPr lvl="1"/>
            <a:r>
              <a:rPr lang="en-US" dirty="0" smtClean="0"/>
              <a:t>No Government Functionaries in Fund Withdrawal and utilization</a:t>
            </a:r>
          </a:p>
          <a:p>
            <a:r>
              <a:rPr lang="en-US" dirty="0" smtClean="0"/>
              <a:t>Functionary</a:t>
            </a:r>
          </a:p>
          <a:p>
            <a:pPr lvl="1"/>
            <a:r>
              <a:rPr lang="en-US" dirty="0" smtClean="0"/>
              <a:t>Administrative Control </a:t>
            </a:r>
          </a:p>
          <a:p>
            <a:pPr lvl="2"/>
            <a:r>
              <a:rPr lang="en-US" dirty="0" smtClean="0"/>
              <a:t>Executive Engineer Delegated to District Panchayet </a:t>
            </a:r>
          </a:p>
          <a:p>
            <a:pPr lvl="2"/>
            <a:r>
              <a:rPr lang="en-US" dirty="0" smtClean="0"/>
              <a:t>Assistant /Junior Engineer Delegated to Block Panchayet </a:t>
            </a:r>
          </a:p>
          <a:p>
            <a:pPr lvl="2"/>
            <a:r>
              <a:rPr lang="en-US" dirty="0" smtClean="0"/>
              <a:t>Mechanic and Operators Delegated to Gram Panchayet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0BCD-3E79-4FEF-9D38-894DFFF54C0C}" type="datetime1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8A6B-71D9-450E-A958-C03048E59E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1478</Words>
  <Application>Microsoft Office PowerPoint</Application>
  <PresentationFormat>On-screen Show (4:3)</PresentationFormat>
  <Paragraphs>274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Experience of TSC Implementation: learning and Challenges ahead</vt:lpstr>
      <vt:lpstr>The case of Jharkhand: Programmatic Challenges in NBA</vt:lpstr>
      <vt:lpstr>Basic Information on Delivery Mechanism for Nirmal Bharat Abhiyan  in Jharkhand </vt:lpstr>
      <vt:lpstr>Mission, Objective and Strategic Approach: Nirmal Bharat Abhiyan in Jharkhand (2011-2014)</vt:lpstr>
      <vt:lpstr>Devolution of Power to Panchayets:  Who Does What and How?</vt:lpstr>
      <vt:lpstr>Institutional Reform and Revised Accountability Framework : Fund, Function and Functionary</vt:lpstr>
      <vt:lpstr>Stakeholder Engagement &amp; Capacity Building : Placement of Responsible and Skilled Human Resource at every Level</vt:lpstr>
      <vt:lpstr>Process Innovations Encouraging last person participation: Salient Features</vt:lpstr>
      <vt:lpstr>Alternative practices to ensure quality of Program Delivery and Implementation : Supporting Steps</vt:lpstr>
      <vt:lpstr>Alternative practices to ensure quality of Program Delivery and Implementation : Key Policy Initiatives and innovations </vt:lpstr>
      <vt:lpstr>Technical Backstopping: Matching E-Governance and IT initiative to address Sanitation issues by expert HR</vt:lpstr>
      <vt:lpstr>Active encouragement to Socio- technical innovation in Sanitation : Try it out First </vt:lpstr>
      <vt:lpstr>Ensuring quality of Program Delivery : Reiterating Pre-requisites and Non Negotiable</vt:lpstr>
      <vt:lpstr>Nirmal Bharat Abhiyan: Some Futuristic initiatives  and Way Forward in Jharkhand  </vt:lpstr>
      <vt:lpstr>Slide 18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wb202095</dc:creator>
  <cp:lastModifiedBy>hp</cp:lastModifiedBy>
  <cp:revision>78</cp:revision>
  <dcterms:created xsi:type="dcterms:W3CDTF">2012-02-08T08:44:20Z</dcterms:created>
  <dcterms:modified xsi:type="dcterms:W3CDTF">2014-02-03T18:57:01Z</dcterms:modified>
</cp:coreProperties>
</file>