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Override PartName="/ppt/diagrams/quickStyle1.xml" ContentType="application/vnd.openxmlformats-officedocument.drawingml.diagramStyl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diagrams/layout1.xml" ContentType="application/vnd.openxmlformats-officedocument.drawingml.diagramLayout+xml"/>
  <Default Extension="xlsx" ContentType="application/vnd.openxmlformats-officedocument.spreadsheetml.sheet"/>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ppt/charts/chart1.xml" ContentType="application/vnd.openxmlformats-officedocument.drawingml.chart+xml"/>
  <Override PartName="/ppt/charts/chart2.xml" ContentType="application/vnd.openxmlformats-officedocument.drawingml.char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8" r:id="rId2"/>
    <p:sldId id="259" r:id="rId3"/>
    <p:sldId id="260" r:id="rId4"/>
    <p:sldId id="261" r:id="rId5"/>
    <p:sldId id="262" r:id="rId6"/>
    <p:sldId id="279" r:id="rId7"/>
    <p:sldId id="280" r:id="rId8"/>
    <p:sldId id="281" r:id="rId9"/>
    <p:sldId id="282" r:id="rId10"/>
    <p:sldId id="267" r:id="rId11"/>
    <p:sldId id="268" r:id="rId12"/>
    <p:sldId id="269" r:id="rId13"/>
    <p:sldId id="270" r:id="rId14"/>
    <p:sldId id="271" r:id="rId15"/>
    <p:sldId id="273" r:id="rId16"/>
    <p:sldId id="289" r:id="rId17"/>
    <p:sldId id="275" r:id="rId18"/>
    <p:sldId id="276" r:id="rId19"/>
    <p:sldId id="277" r:id="rId20"/>
    <p:sldId id="283" r:id="rId21"/>
    <p:sldId id="287" r:id="rId22"/>
    <p:sldId id="284" r:id="rId23"/>
    <p:sldId id="285" r:id="rId24"/>
    <p:sldId id="286" r:id="rId25"/>
    <p:sldId id="288" r:id="rId2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5E31D"/>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588" autoAdjust="0"/>
    <p:restoredTop sz="94671" autoAdjust="0"/>
  </p:normalViewPr>
  <p:slideViewPr>
    <p:cSldViewPr>
      <p:cViewPr varScale="1">
        <p:scale>
          <a:sx n="69" d="100"/>
          <a:sy n="69" d="100"/>
        </p:scale>
        <p:origin x="-1416"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Office_Excel_Worksheet1.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Office_Excel_Worksheet2.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Office_Excel_Worksheet3.xlsx"/></Relationships>
</file>

<file path=ppt/charts/_rels/chart4.xml.rels><?xml version="1.0" encoding="UTF-8" standalone="yes"?>
<Relationships xmlns="http://schemas.openxmlformats.org/package/2006/relationships"><Relationship Id="rId1" Type="http://schemas.openxmlformats.org/officeDocument/2006/relationships/oleObject" Target="Chart%20in%20Microsoft%20Office%20PowerPoint" TargetMode="External"/></Relationships>
</file>

<file path=ppt/charts/_rels/chart5.xml.rels><?xml version="1.0" encoding="UTF-8" standalone="yes"?>
<Relationships xmlns="http://schemas.openxmlformats.org/package/2006/relationships"><Relationship Id="rId1" Type="http://schemas.openxmlformats.org/officeDocument/2006/relationships/oleObject" Target="Chart%20in%20Microsoft%20Office%20PowerPoint"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en-US"/>
  <c:style val="4"/>
  <c:chart>
    <c:title>
      <c:tx>
        <c:rich>
          <a:bodyPr/>
          <a:lstStyle/>
          <a:p>
            <a:pPr>
              <a:defRPr/>
            </a:pPr>
            <a:r>
              <a:rPr lang="en-US"/>
              <a:t>Electricity Bill Amount (Rs) </a:t>
            </a:r>
          </a:p>
        </c:rich>
      </c:tx>
      <c:layout>
        <c:manualLayout>
          <c:xMode val="edge"/>
          <c:yMode val="edge"/>
          <c:x val="0.42032196969697017"/>
          <c:y val="7.4265073032194873E-2"/>
        </c:manualLayout>
      </c:layout>
    </c:title>
    <c:view3D>
      <c:rAngAx val="1"/>
    </c:view3D>
    <c:plotArea>
      <c:layout/>
      <c:bar3DChart>
        <c:barDir val="col"/>
        <c:grouping val="clustered"/>
        <c:ser>
          <c:idx val="0"/>
          <c:order val="0"/>
          <c:tx>
            <c:strRef>
              <c:f>Sheet1!$B$1</c:f>
              <c:strCache>
                <c:ptCount val="1"/>
                <c:pt idx="0">
                  <c:v>Electricity Bill Amount</c:v>
                </c:pt>
              </c:strCache>
            </c:strRef>
          </c:tx>
          <c:dLbls>
            <c:delete val="1"/>
          </c:dLbls>
          <c:cat>
            <c:strRef>
              <c:f>Sheet1!$A$2:$A$4</c:f>
              <c:strCache>
                <c:ptCount val="3"/>
                <c:pt idx="0">
                  <c:v>2010-11</c:v>
                </c:pt>
                <c:pt idx="1">
                  <c:v>2011-12</c:v>
                </c:pt>
                <c:pt idx="2">
                  <c:v>2012-13</c:v>
                </c:pt>
              </c:strCache>
            </c:strRef>
          </c:cat>
          <c:val>
            <c:numRef>
              <c:f>Sheet1!$B$2:$B$4</c:f>
              <c:numCache>
                <c:formatCode>General</c:formatCode>
                <c:ptCount val="3"/>
                <c:pt idx="0">
                  <c:v>52000</c:v>
                </c:pt>
                <c:pt idx="1">
                  <c:v>35658</c:v>
                </c:pt>
                <c:pt idx="2">
                  <c:v>20800</c:v>
                </c:pt>
              </c:numCache>
            </c:numRef>
          </c:val>
        </c:ser>
        <c:dLbls>
          <c:showVal val="1"/>
        </c:dLbls>
        <c:shape val="box"/>
        <c:axId val="119426048"/>
        <c:axId val="119431936"/>
        <c:axId val="0"/>
      </c:bar3DChart>
      <c:catAx>
        <c:axId val="119426048"/>
        <c:scaling>
          <c:orientation val="minMax"/>
        </c:scaling>
        <c:axPos val="b"/>
        <c:majorTickMark val="none"/>
        <c:tickLblPos val="nextTo"/>
        <c:crossAx val="119431936"/>
        <c:crosses val="autoZero"/>
        <c:auto val="1"/>
        <c:lblAlgn val="ctr"/>
        <c:lblOffset val="100"/>
      </c:catAx>
      <c:valAx>
        <c:axId val="119431936"/>
        <c:scaling>
          <c:orientation val="minMax"/>
        </c:scaling>
        <c:axPos val="l"/>
        <c:majorGridlines/>
        <c:numFmt formatCode="General" sourceLinked="1"/>
        <c:majorTickMark val="none"/>
        <c:tickLblPos val="nextTo"/>
        <c:crossAx val="119426048"/>
        <c:crosses val="autoZero"/>
        <c:crossBetween val="between"/>
      </c:valAx>
    </c:plotArea>
    <c:plotVisOnly val="1"/>
  </c:chart>
  <c:txPr>
    <a:bodyPr/>
    <a:lstStyle/>
    <a:p>
      <a:pPr>
        <a:defRPr sz="1800" b="0">
          <a:latin typeface="Calibri" pitchFamily="34" charset="0"/>
        </a:defRPr>
      </a:pPr>
      <a:endParaRPr lang="en-US"/>
    </a:p>
  </c:txPr>
  <c:externalData r:id="rId1"/>
</c:chartSpace>
</file>

<file path=ppt/charts/chart2.xml><?xml version="1.0" encoding="utf-8"?>
<c:chartSpace xmlns:c="http://schemas.openxmlformats.org/drawingml/2006/chart" xmlns:a="http://schemas.openxmlformats.org/drawingml/2006/main" xmlns:r="http://schemas.openxmlformats.org/officeDocument/2006/relationships">
  <c:date1904 val="1"/>
  <c:lang val="en-US"/>
  <c:chart>
    <c:autoTitleDeleted val="1"/>
    <c:view3D>
      <c:rAngAx val="1"/>
    </c:view3D>
    <c:plotArea>
      <c:layout/>
      <c:bar3DChart>
        <c:barDir val="col"/>
        <c:grouping val="clustered"/>
        <c:ser>
          <c:idx val="0"/>
          <c:order val="0"/>
          <c:tx>
            <c:strRef>
              <c:f>Sheet1!$B$1</c:f>
              <c:strCache>
                <c:ptCount val="1"/>
                <c:pt idx="0">
                  <c:v>Target</c:v>
                </c:pt>
              </c:strCache>
            </c:strRef>
          </c:tx>
          <c:spPr>
            <a:solidFill>
              <a:schemeClr val="accent1"/>
            </a:solidFill>
            <a:ln w="38100" cap="flat" cmpd="sng" algn="ctr">
              <a:solidFill>
                <a:schemeClr val="lt1"/>
              </a:solidFill>
              <a:prstDash val="solid"/>
            </a:ln>
            <a:effectLst>
              <a:outerShdw blurRad="40000" dist="20000" dir="5400000" rotWithShape="0">
                <a:srgbClr val="000000">
                  <a:alpha val="38000"/>
                </a:srgbClr>
              </a:outerShdw>
            </a:effectLst>
          </c:spPr>
          <c:dLbls>
            <c:dLbl>
              <c:idx val="0"/>
              <c:layout>
                <c:manualLayout>
                  <c:x val="-1.0802469135802495E-2"/>
                  <c:y val="-4.9175019253252975E-2"/>
                </c:manualLayout>
              </c:layout>
              <c:showVal val="1"/>
            </c:dLbl>
            <c:dLbl>
              <c:idx val="1"/>
              <c:layout>
                <c:manualLayout>
                  <c:x val="4.6296296296296389E-3"/>
                  <c:y val="0"/>
                </c:manualLayout>
              </c:layout>
              <c:showVal val="1"/>
            </c:dLbl>
            <c:dLbl>
              <c:idx val="2"/>
              <c:layout>
                <c:manualLayout>
                  <c:x val="1.543209876543213E-3"/>
                  <c:y val="-3.6234224712923306E-2"/>
                </c:manualLayout>
              </c:layout>
              <c:showVal val="1"/>
            </c:dLbl>
            <c:dLbl>
              <c:idx val="3"/>
              <c:layout>
                <c:manualLayout>
                  <c:x val="0"/>
                  <c:y val="-4.3998701437121167E-2"/>
                </c:manualLayout>
              </c:layout>
              <c:showVal val="1"/>
            </c:dLbl>
            <c:txPr>
              <a:bodyPr rot="5400000" vert="horz" anchor="t" anchorCtr="0"/>
              <a:lstStyle/>
              <a:p>
                <a:pPr>
                  <a:defRPr/>
                </a:pPr>
                <a:endParaRPr lang="en-US"/>
              </a:p>
            </c:txPr>
            <c:showVal val="1"/>
          </c:dLbls>
          <c:cat>
            <c:strRef>
              <c:f>Sheet1!$A$2:$A$5</c:f>
              <c:strCache>
                <c:ptCount val="4"/>
                <c:pt idx="0">
                  <c:v>2010-11</c:v>
                </c:pt>
                <c:pt idx="1">
                  <c:v>2011-12</c:v>
                </c:pt>
                <c:pt idx="2">
                  <c:v>2012-13</c:v>
                </c:pt>
                <c:pt idx="3">
                  <c:v>2013-14</c:v>
                </c:pt>
              </c:strCache>
            </c:strRef>
          </c:cat>
          <c:val>
            <c:numRef>
              <c:f>Sheet1!$B$2:$B$5</c:f>
              <c:numCache>
                <c:formatCode>General</c:formatCode>
                <c:ptCount val="4"/>
                <c:pt idx="0">
                  <c:v>14735</c:v>
                </c:pt>
                <c:pt idx="1">
                  <c:v>19110</c:v>
                </c:pt>
                <c:pt idx="2">
                  <c:v>16546</c:v>
                </c:pt>
                <c:pt idx="3">
                  <c:v>12132</c:v>
                </c:pt>
              </c:numCache>
            </c:numRef>
          </c:val>
        </c:ser>
        <c:ser>
          <c:idx val="1"/>
          <c:order val="1"/>
          <c:tx>
            <c:strRef>
              <c:f>Sheet1!$C$1</c:f>
              <c:strCache>
                <c:ptCount val="1"/>
                <c:pt idx="0">
                  <c:v>Acheivement</c:v>
                </c:pt>
              </c:strCache>
            </c:strRef>
          </c:tx>
          <c:dLbls>
            <c:dLbl>
              <c:idx val="0"/>
              <c:layout>
                <c:manualLayout>
                  <c:x val="1.8518518518518545E-2"/>
                  <c:y val="-7.505660833391252E-2"/>
                </c:manualLayout>
              </c:layout>
              <c:showVal val="1"/>
            </c:dLbl>
            <c:dLbl>
              <c:idx val="1"/>
              <c:layout>
                <c:manualLayout>
                  <c:x val="2.1604938271605E-2"/>
                  <c:y val="-6.2115813793582761E-2"/>
                </c:manualLayout>
              </c:layout>
              <c:showVal val="1"/>
            </c:dLbl>
            <c:dLbl>
              <c:idx val="2"/>
              <c:layout>
                <c:manualLayout>
                  <c:x val="2.3148148148148147E-2"/>
                  <c:y val="-6.9880290517780594E-2"/>
                </c:manualLayout>
              </c:layout>
              <c:showVal val="1"/>
            </c:dLbl>
            <c:dLbl>
              <c:idx val="3"/>
              <c:layout>
                <c:manualLayout>
                  <c:x val="2.6234567901234608E-2"/>
                  <c:y val="-3.6234224712923306E-2"/>
                </c:manualLayout>
              </c:layout>
              <c:showVal val="1"/>
            </c:dLbl>
            <c:txPr>
              <a:bodyPr rot="5400000" vert="horz" anchor="t" anchorCtr="0"/>
              <a:lstStyle/>
              <a:p>
                <a:pPr>
                  <a:defRPr/>
                </a:pPr>
                <a:endParaRPr lang="en-US"/>
              </a:p>
            </c:txPr>
            <c:showVal val="1"/>
          </c:dLbls>
          <c:cat>
            <c:strRef>
              <c:f>Sheet1!$A$2:$A$5</c:f>
              <c:strCache>
                <c:ptCount val="4"/>
                <c:pt idx="0">
                  <c:v>2010-11</c:v>
                </c:pt>
                <c:pt idx="1">
                  <c:v>2011-12</c:v>
                </c:pt>
                <c:pt idx="2">
                  <c:v>2012-13</c:v>
                </c:pt>
                <c:pt idx="3">
                  <c:v>2013-14</c:v>
                </c:pt>
              </c:strCache>
            </c:strRef>
          </c:cat>
          <c:val>
            <c:numRef>
              <c:f>Sheet1!$C$2:$C$5</c:f>
              <c:numCache>
                <c:formatCode>General</c:formatCode>
                <c:ptCount val="4"/>
                <c:pt idx="0">
                  <c:v>3661</c:v>
                </c:pt>
                <c:pt idx="1">
                  <c:v>6430</c:v>
                </c:pt>
                <c:pt idx="2">
                  <c:v>2876</c:v>
                </c:pt>
                <c:pt idx="3">
                  <c:v>8182</c:v>
                </c:pt>
              </c:numCache>
            </c:numRef>
          </c:val>
        </c:ser>
        <c:dLbls>
          <c:showVal val="1"/>
        </c:dLbls>
        <c:gapWidth val="75"/>
        <c:shape val="box"/>
        <c:axId val="145661952"/>
        <c:axId val="145663488"/>
        <c:axId val="0"/>
      </c:bar3DChart>
      <c:catAx>
        <c:axId val="145661952"/>
        <c:scaling>
          <c:orientation val="minMax"/>
        </c:scaling>
        <c:axPos val="b"/>
        <c:majorTickMark val="none"/>
        <c:tickLblPos val="nextTo"/>
        <c:crossAx val="145663488"/>
        <c:crosses val="autoZero"/>
        <c:auto val="1"/>
        <c:lblAlgn val="ctr"/>
        <c:lblOffset val="100"/>
      </c:catAx>
      <c:valAx>
        <c:axId val="145663488"/>
        <c:scaling>
          <c:orientation val="minMax"/>
        </c:scaling>
        <c:axPos val="l"/>
        <c:numFmt formatCode="General" sourceLinked="1"/>
        <c:majorTickMark val="none"/>
        <c:tickLblPos val="nextTo"/>
        <c:crossAx val="145661952"/>
        <c:crosses val="autoZero"/>
        <c:crossBetween val="between"/>
      </c:valAx>
    </c:plotArea>
    <c:legend>
      <c:legendPos val="b"/>
      <c:layout/>
    </c:legend>
    <c:plotVisOnly val="1"/>
  </c:chart>
  <c:txPr>
    <a:bodyPr/>
    <a:lstStyle/>
    <a:p>
      <a:pPr>
        <a:defRPr sz="1800"/>
      </a:pPr>
      <a:endParaRPr lang="en-US"/>
    </a:p>
  </c:txPr>
  <c:externalData r:id="rId1"/>
</c:chartSpace>
</file>

<file path=ppt/charts/chart3.xml><?xml version="1.0" encoding="utf-8"?>
<c:chartSpace xmlns:c="http://schemas.openxmlformats.org/drawingml/2006/chart" xmlns:a="http://schemas.openxmlformats.org/drawingml/2006/main" xmlns:r="http://schemas.openxmlformats.org/officeDocument/2006/relationships">
  <c:date1904 val="1"/>
  <c:lang val="en-US"/>
  <c:chart>
    <c:autoTitleDeleted val="1"/>
    <c:view3D>
      <c:rAngAx val="1"/>
    </c:view3D>
    <c:plotArea>
      <c:layout/>
      <c:bar3DChart>
        <c:barDir val="col"/>
        <c:grouping val="clustered"/>
        <c:ser>
          <c:idx val="0"/>
          <c:order val="0"/>
          <c:tx>
            <c:strRef>
              <c:f>Sheet1!$B$1</c:f>
              <c:strCache>
                <c:ptCount val="1"/>
                <c:pt idx="0">
                  <c:v>Total Available Fund</c:v>
                </c:pt>
              </c:strCache>
            </c:strRef>
          </c:tx>
          <c:spPr>
            <a:solidFill>
              <a:schemeClr val="accent1"/>
            </a:solidFill>
            <a:ln w="38100" cap="flat" cmpd="sng" algn="ctr">
              <a:solidFill>
                <a:schemeClr val="lt1"/>
              </a:solidFill>
              <a:prstDash val="solid"/>
            </a:ln>
            <a:effectLst>
              <a:outerShdw blurRad="40000" dist="20000" dir="5400000" rotWithShape="0">
                <a:srgbClr val="000000">
                  <a:alpha val="38000"/>
                </a:srgbClr>
              </a:outerShdw>
            </a:effectLst>
          </c:spPr>
          <c:dLbls>
            <c:dLbl>
              <c:idx val="0"/>
              <c:layout>
                <c:manualLayout>
                  <c:x val="6.1728395061728392E-3"/>
                  <c:y val="-5.0508587896100833E-2"/>
                </c:manualLayout>
              </c:layout>
              <c:showVal val="1"/>
            </c:dLbl>
            <c:dLbl>
              <c:idx val="1"/>
              <c:layout>
                <c:manualLayout>
                  <c:x val="-1.543209876543213E-3"/>
                  <c:y val="-5.8926685878784323E-2"/>
                </c:manualLayout>
              </c:layout>
              <c:showVal val="1"/>
            </c:dLbl>
            <c:dLbl>
              <c:idx val="2"/>
              <c:layout>
                <c:manualLayout>
                  <c:x val="-1.543209876543213E-3"/>
                  <c:y val="-3.9284457252522831E-2"/>
                </c:manualLayout>
              </c:layout>
              <c:showVal val="1"/>
            </c:dLbl>
            <c:dLbl>
              <c:idx val="3"/>
              <c:layout>
                <c:manualLayout>
                  <c:x val="-1.543209876543213E-3"/>
                  <c:y val="-5.612065321788976E-3"/>
                </c:manualLayout>
              </c:layout>
              <c:showVal val="1"/>
            </c:dLbl>
            <c:txPr>
              <a:bodyPr rot="5400000" vert="horz" anchor="t" anchorCtr="0"/>
              <a:lstStyle/>
              <a:p>
                <a:pPr>
                  <a:defRPr/>
                </a:pPr>
                <a:endParaRPr lang="en-US"/>
              </a:p>
            </c:txPr>
            <c:showVal val="1"/>
          </c:dLbls>
          <c:cat>
            <c:strRef>
              <c:f>Sheet1!$A$2:$A$5</c:f>
              <c:strCache>
                <c:ptCount val="4"/>
                <c:pt idx="0">
                  <c:v>2010 -11</c:v>
                </c:pt>
                <c:pt idx="1">
                  <c:v>2011 -12</c:v>
                </c:pt>
                <c:pt idx="2">
                  <c:v>2012 -13</c:v>
                </c:pt>
                <c:pt idx="3">
                  <c:v>2013 -14</c:v>
                </c:pt>
              </c:strCache>
            </c:strRef>
          </c:cat>
          <c:val>
            <c:numRef>
              <c:f>Sheet1!$B$2:$B$5</c:f>
              <c:numCache>
                <c:formatCode>General</c:formatCode>
                <c:ptCount val="4"/>
                <c:pt idx="0">
                  <c:v>157.10999999999999</c:v>
                </c:pt>
                <c:pt idx="1">
                  <c:v>143.94</c:v>
                </c:pt>
                <c:pt idx="2">
                  <c:v>209.95000000000007</c:v>
                </c:pt>
                <c:pt idx="3">
                  <c:v>267.57</c:v>
                </c:pt>
              </c:numCache>
            </c:numRef>
          </c:val>
        </c:ser>
        <c:ser>
          <c:idx val="1"/>
          <c:order val="1"/>
          <c:tx>
            <c:strRef>
              <c:f>Sheet1!$C$1</c:f>
              <c:strCache>
                <c:ptCount val="1"/>
                <c:pt idx="0">
                  <c:v>Expenditure Up to December</c:v>
                </c:pt>
              </c:strCache>
            </c:strRef>
          </c:tx>
          <c:dLbls>
            <c:dLbl>
              <c:idx val="0"/>
              <c:layout>
                <c:manualLayout>
                  <c:x val="3.0864197530864252E-3"/>
                  <c:y val="-3.9284457252522782E-2"/>
                </c:manualLayout>
              </c:layout>
              <c:showVal val="1"/>
            </c:dLbl>
            <c:dLbl>
              <c:idx val="1"/>
              <c:layout>
                <c:manualLayout>
                  <c:x val="3.0864197530864838E-3"/>
                  <c:y val="-5.0508587896100833E-2"/>
                </c:manualLayout>
              </c:layout>
              <c:showVal val="1"/>
            </c:dLbl>
            <c:dLbl>
              <c:idx val="2"/>
              <c:layout>
                <c:manualLayout>
                  <c:x val="3.0864197530864252E-3"/>
                  <c:y val="-6.7344783861467764E-2"/>
                </c:manualLayout>
              </c:layout>
              <c:showVal val="1"/>
            </c:dLbl>
            <c:dLbl>
              <c:idx val="3"/>
              <c:layout>
                <c:manualLayout>
                  <c:x val="3.0864197530864252E-3"/>
                  <c:y val="-3.0866359269839345E-2"/>
                </c:manualLayout>
              </c:layout>
              <c:showVal val="1"/>
            </c:dLbl>
            <c:txPr>
              <a:bodyPr rot="5400000" vert="horz" anchor="t" anchorCtr="0"/>
              <a:lstStyle/>
              <a:p>
                <a:pPr>
                  <a:defRPr/>
                </a:pPr>
                <a:endParaRPr lang="en-US"/>
              </a:p>
            </c:txPr>
            <c:showVal val="1"/>
          </c:dLbls>
          <c:cat>
            <c:strRef>
              <c:f>Sheet1!$A$2:$A$5</c:f>
              <c:strCache>
                <c:ptCount val="4"/>
                <c:pt idx="0">
                  <c:v>2010 -11</c:v>
                </c:pt>
                <c:pt idx="1">
                  <c:v>2011 -12</c:v>
                </c:pt>
                <c:pt idx="2">
                  <c:v>2012 -13</c:v>
                </c:pt>
                <c:pt idx="3">
                  <c:v>2013 -14</c:v>
                </c:pt>
              </c:strCache>
            </c:strRef>
          </c:cat>
          <c:val>
            <c:numRef>
              <c:f>Sheet1!$C$2:$C$5</c:f>
              <c:numCache>
                <c:formatCode>General</c:formatCode>
                <c:ptCount val="4"/>
                <c:pt idx="0">
                  <c:v>55.06</c:v>
                </c:pt>
                <c:pt idx="1">
                  <c:v>89.84</c:v>
                </c:pt>
                <c:pt idx="2">
                  <c:v>98.679999999999978</c:v>
                </c:pt>
                <c:pt idx="3">
                  <c:v>164.1</c:v>
                </c:pt>
              </c:numCache>
            </c:numRef>
          </c:val>
        </c:ser>
        <c:dLbls>
          <c:showVal val="1"/>
        </c:dLbls>
        <c:gapWidth val="75"/>
        <c:shape val="box"/>
        <c:axId val="145779712"/>
        <c:axId val="145793792"/>
        <c:axId val="0"/>
      </c:bar3DChart>
      <c:catAx>
        <c:axId val="145779712"/>
        <c:scaling>
          <c:orientation val="minMax"/>
        </c:scaling>
        <c:axPos val="b"/>
        <c:majorTickMark val="none"/>
        <c:tickLblPos val="nextTo"/>
        <c:crossAx val="145793792"/>
        <c:crosses val="autoZero"/>
        <c:auto val="1"/>
        <c:lblAlgn val="ctr"/>
        <c:lblOffset val="100"/>
      </c:catAx>
      <c:valAx>
        <c:axId val="145793792"/>
        <c:scaling>
          <c:orientation val="minMax"/>
        </c:scaling>
        <c:axPos val="l"/>
        <c:numFmt formatCode="General" sourceLinked="1"/>
        <c:majorTickMark val="none"/>
        <c:tickLblPos val="nextTo"/>
        <c:crossAx val="145779712"/>
        <c:crosses val="autoZero"/>
        <c:crossBetween val="between"/>
      </c:valAx>
    </c:plotArea>
    <c:legend>
      <c:legendPos val="b"/>
      <c:layout/>
    </c:legend>
    <c:plotVisOnly val="1"/>
  </c:chart>
  <c:txPr>
    <a:bodyPr/>
    <a:lstStyle/>
    <a:p>
      <a:pPr>
        <a:defRPr sz="1800"/>
      </a:pPr>
      <a:endParaRPr lang="en-US"/>
    </a:p>
  </c:txPr>
  <c:externalData r:id="rId1"/>
</c:chartSpace>
</file>

<file path=ppt/charts/chart4.xml><?xml version="1.0" encoding="utf-8"?>
<c:chartSpace xmlns:c="http://schemas.openxmlformats.org/drawingml/2006/chart" xmlns:a="http://schemas.openxmlformats.org/drawingml/2006/main" xmlns:r="http://schemas.openxmlformats.org/officeDocument/2006/relationships">
  <c:date1904 val="1"/>
  <c:lang val="en-US"/>
  <c:chart>
    <c:title>
      <c:tx>
        <c:rich>
          <a:bodyPr/>
          <a:lstStyle/>
          <a:p>
            <a:pPr>
              <a:defRPr sz="2000" b="0">
                <a:solidFill>
                  <a:schemeClr val="bg1"/>
                </a:solidFill>
              </a:defRPr>
            </a:pPr>
            <a:r>
              <a:rPr lang="en-US" sz="2000" b="0" dirty="0">
                <a:solidFill>
                  <a:schemeClr val="bg1"/>
                </a:solidFill>
              </a:rPr>
              <a:t>Percentage </a:t>
            </a:r>
            <a:r>
              <a:rPr lang="en-US" sz="2000" b="0" dirty="0" smtClean="0">
                <a:solidFill>
                  <a:schemeClr val="bg1"/>
                </a:solidFill>
              </a:rPr>
              <a:t>Progress (Financial)  </a:t>
            </a:r>
            <a:endParaRPr lang="en-US" sz="2000" b="0" dirty="0">
              <a:solidFill>
                <a:schemeClr val="bg1"/>
              </a:solidFill>
            </a:endParaRPr>
          </a:p>
        </c:rich>
      </c:tx>
      <c:layout>
        <c:manualLayout>
          <c:xMode val="edge"/>
          <c:yMode val="edge"/>
          <c:x val="0.31935682796932036"/>
          <c:y val="8.1081081081081086E-2"/>
        </c:manualLayout>
      </c:layout>
      <c:overlay val="1"/>
    </c:title>
    <c:view3D>
      <c:rAngAx val="1"/>
    </c:view3D>
    <c:sideWall>
      <c:spPr>
        <a:solidFill>
          <a:schemeClr val="accent6"/>
        </a:solidFill>
        <a:ln w="38100" cap="flat" cmpd="sng" algn="ctr">
          <a:solidFill>
            <a:schemeClr val="lt1"/>
          </a:solidFill>
          <a:prstDash val="solid"/>
        </a:ln>
        <a:effectLst>
          <a:outerShdw blurRad="40000" dist="20000" dir="5400000" rotWithShape="0">
            <a:srgbClr val="000000">
              <a:alpha val="38000"/>
            </a:srgbClr>
          </a:outerShdw>
        </a:effectLst>
      </c:spPr>
    </c:sideWall>
    <c:backWall>
      <c:spPr>
        <a:solidFill>
          <a:schemeClr val="accent6"/>
        </a:solidFill>
        <a:ln w="38100" cap="flat" cmpd="sng" algn="ctr">
          <a:solidFill>
            <a:schemeClr val="lt1"/>
          </a:solidFill>
          <a:prstDash val="solid"/>
        </a:ln>
        <a:effectLst>
          <a:outerShdw blurRad="40000" dist="20000" dir="5400000" rotWithShape="0">
            <a:srgbClr val="000000">
              <a:alpha val="38000"/>
            </a:srgbClr>
          </a:outerShdw>
        </a:effectLst>
      </c:spPr>
    </c:backWall>
    <c:plotArea>
      <c:layout/>
      <c:bar3DChart>
        <c:barDir val="col"/>
        <c:grouping val="clustered"/>
        <c:ser>
          <c:idx val="0"/>
          <c:order val="0"/>
          <c:spPr>
            <a:solidFill>
              <a:schemeClr val="accent3"/>
            </a:solidFill>
            <a:ln w="38100" cap="flat" cmpd="sng" algn="ctr">
              <a:solidFill>
                <a:schemeClr val="lt1"/>
              </a:solidFill>
              <a:prstDash val="solid"/>
            </a:ln>
            <a:effectLst>
              <a:outerShdw blurRad="40000" dist="20000" dir="5400000" rotWithShape="0">
                <a:srgbClr val="000000">
                  <a:alpha val="38000"/>
                </a:srgbClr>
              </a:outerShdw>
            </a:effectLst>
          </c:spPr>
          <c:dLbls>
            <c:txPr>
              <a:bodyPr/>
              <a:lstStyle/>
              <a:p>
                <a:pPr>
                  <a:defRPr sz="1800">
                    <a:solidFill>
                      <a:schemeClr val="bg1"/>
                    </a:solidFill>
                  </a:defRPr>
                </a:pPr>
                <a:endParaRPr lang="en-US"/>
              </a:p>
            </c:txPr>
            <c:showVal val="1"/>
          </c:dLbls>
          <c:cat>
            <c:strRef>
              <c:f>'[Chart in Microsoft Office PowerPoint]Sheet1'!$A$13:$A$16</c:f>
              <c:strCache>
                <c:ptCount val="4"/>
                <c:pt idx="0">
                  <c:v>2010-11</c:v>
                </c:pt>
                <c:pt idx="1">
                  <c:v>2011-12</c:v>
                </c:pt>
                <c:pt idx="2">
                  <c:v>2012-13</c:v>
                </c:pt>
                <c:pt idx="3">
                  <c:v>2013-14</c:v>
                </c:pt>
              </c:strCache>
            </c:strRef>
          </c:cat>
          <c:val>
            <c:numRef>
              <c:f>'[Chart in Microsoft Office PowerPoint]Sheet1'!$B$13:$B$16</c:f>
              <c:numCache>
                <c:formatCode>General</c:formatCode>
                <c:ptCount val="4"/>
                <c:pt idx="0">
                  <c:v>35.050000000000004</c:v>
                </c:pt>
                <c:pt idx="1">
                  <c:v>62.41</c:v>
                </c:pt>
                <c:pt idx="2">
                  <c:v>47</c:v>
                </c:pt>
                <c:pt idx="3">
                  <c:v>61.33</c:v>
                </c:pt>
              </c:numCache>
            </c:numRef>
          </c:val>
        </c:ser>
        <c:dLbls>
          <c:showVal val="1"/>
        </c:dLbls>
        <c:shape val="box"/>
        <c:axId val="101140736"/>
        <c:axId val="101150720"/>
        <c:axId val="0"/>
      </c:bar3DChart>
      <c:catAx>
        <c:axId val="101140736"/>
        <c:scaling>
          <c:orientation val="minMax"/>
        </c:scaling>
        <c:axPos val="b"/>
        <c:tickLblPos val="nextTo"/>
        <c:txPr>
          <a:bodyPr/>
          <a:lstStyle/>
          <a:p>
            <a:pPr>
              <a:defRPr sz="1800"/>
            </a:pPr>
            <a:endParaRPr lang="en-US"/>
          </a:p>
        </c:txPr>
        <c:crossAx val="101150720"/>
        <c:crosses val="autoZero"/>
        <c:auto val="1"/>
        <c:lblAlgn val="ctr"/>
        <c:lblOffset val="100"/>
      </c:catAx>
      <c:valAx>
        <c:axId val="101150720"/>
        <c:scaling>
          <c:orientation val="minMax"/>
        </c:scaling>
        <c:axPos val="l"/>
        <c:numFmt formatCode="General" sourceLinked="1"/>
        <c:tickLblPos val="nextTo"/>
        <c:txPr>
          <a:bodyPr/>
          <a:lstStyle/>
          <a:p>
            <a:pPr>
              <a:defRPr sz="1800"/>
            </a:pPr>
            <a:endParaRPr lang="en-US"/>
          </a:p>
        </c:txPr>
        <c:crossAx val="101140736"/>
        <c:crosses val="autoZero"/>
        <c:crossBetween val="between"/>
      </c:valAx>
      <c:spPr>
        <a:noFill/>
      </c:spPr>
    </c:plotArea>
    <c:plotVisOnly val="1"/>
  </c:chart>
  <c:spPr>
    <a:noFill/>
    <a:ln>
      <a:noFill/>
    </a:ln>
  </c:spPr>
  <c:externalData r:id="rId1"/>
</c:chartSpace>
</file>

<file path=ppt/charts/chart5.xml><?xml version="1.0" encoding="utf-8"?>
<c:chartSpace xmlns:c="http://schemas.openxmlformats.org/drawingml/2006/chart" xmlns:a="http://schemas.openxmlformats.org/drawingml/2006/main" xmlns:r="http://schemas.openxmlformats.org/officeDocument/2006/relationships">
  <c:date1904 val="1"/>
  <c:lang val="en-US"/>
  <c:style val="12"/>
  <c:chart>
    <c:title>
      <c:tx>
        <c:rich>
          <a:bodyPr/>
          <a:lstStyle/>
          <a:p>
            <a:pPr>
              <a:defRPr sz="2000"/>
            </a:pPr>
            <a:r>
              <a:rPr lang="en-US" sz="2000" b="0"/>
              <a:t>Percentage Progress (Physical</a:t>
            </a:r>
            <a:r>
              <a:rPr lang="en-US" sz="2000"/>
              <a:t>)</a:t>
            </a:r>
          </a:p>
        </c:rich>
      </c:tx>
      <c:layout>
        <c:manualLayout>
          <c:xMode val="edge"/>
          <c:yMode val="edge"/>
          <c:x val="0.30793729372937345"/>
          <c:y val="0.1111111111111111"/>
        </c:manualLayout>
      </c:layout>
      <c:overlay val="1"/>
    </c:title>
    <c:view3D>
      <c:rAngAx val="1"/>
    </c:view3D>
    <c:sideWall>
      <c:spPr>
        <a:gradFill rotWithShape="1">
          <a:gsLst>
            <a:gs pos="0">
              <a:schemeClr val="accent1">
                <a:tint val="50000"/>
                <a:satMod val="300000"/>
              </a:schemeClr>
            </a:gs>
            <a:gs pos="35000">
              <a:schemeClr val="accent1">
                <a:tint val="37000"/>
                <a:satMod val="300000"/>
              </a:schemeClr>
            </a:gs>
            <a:gs pos="100000">
              <a:schemeClr val="accent1">
                <a:tint val="15000"/>
                <a:satMod val="350000"/>
              </a:schemeClr>
            </a:gs>
          </a:gsLst>
          <a:lin ang="16200000" scaled="1"/>
        </a:gradFill>
        <a:ln w="9525" cap="flat" cmpd="sng" algn="ctr">
          <a:solidFill>
            <a:schemeClr val="accent1">
              <a:shade val="95000"/>
              <a:satMod val="105000"/>
            </a:schemeClr>
          </a:solidFill>
          <a:prstDash val="solid"/>
        </a:ln>
        <a:effectLst>
          <a:outerShdw blurRad="40000" dist="20000" dir="5400000" rotWithShape="0">
            <a:srgbClr val="000000">
              <a:alpha val="38000"/>
            </a:srgbClr>
          </a:outerShdw>
        </a:effectLst>
      </c:spPr>
    </c:sideWall>
    <c:backWall>
      <c:spPr>
        <a:gradFill rotWithShape="1">
          <a:gsLst>
            <a:gs pos="0">
              <a:schemeClr val="accent1">
                <a:tint val="50000"/>
                <a:satMod val="300000"/>
              </a:schemeClr>
            </a:gs>
            <a:gs pos="35000">
              <a:schemeClr val="accent1">
                <a:tint val="37000"/>
                <a:satMod val="300000"/>
              </a:schemeClr>
            </a:gs>
            <a:gs pos="100000">
              <a:schemeClr val="accent1">
                <a:tint val="15000"/>
                <a:satMod val="350000"/>
              </a:schemeClr>
            </a:gs>
          </a:gsLst>
          <a:lin ang="16200000" scaled="1"/>
        </a:gradFill>
        <a:ln w="9525" cap="flat" cmpd="sng" algn="ctr">
          <a:solidFill>
            <a:schemeClr val="accent1">
              <a:shade val="95000"/>
              <a:satMod val="105000"/>
            </a:schemeClr>
          </a:solidFill>
          <a:prstDash val="solid"/>
        </a:ln>
        <a:effectLst>
          <a:outerShdw blurRad="40000" dist="20000" dir="5400000" rotWithShape="0">
            <a:srgbClr val="000000">
              <a:alpha val="38000"/>
            </a:srgbClr>
          </a:outerShdw>
        </a:effectLst>
      </c:spPr>
    </c:backWall>
    <c:plotArea>
      <c:layout/>
      <c:bar3DChart>
        <c:barDir val="col"/>
        <c:grouping val="stacked"/>
        <c:ser>
          <c:idx val="0"/>
          <c:order val="0"/>
          <c:dLbls>
            <c:dLbl>
              <c:idx val="0"/>
              <c:layout>
                <c:manualLayout>
                  <c:x val="5.5555555555555558E-3"/>
                  <c:y val="-0.22222222222222221"/>
                </c:manualLayout>
              </c:layout>
              <c:tx>
                <c:rich>
                  <a:bodyPr/>
                  <a:lstStyle/>
                  <a:p>
                    <a:r>
                      <a:rPr lang="en-US" sz="1800"/>
                      <a:t>24.85</a:t>
                    </a:r>
                  </a:p>
                </c:rich>
              </c:tx>
              <c:showVal val="1"/>
            </c:dLbl>
            <c:dLbl>
              <c:idx val="1"/>
              <c:layout>
                <c:manualLayout>
                  <c:x val="0"/>
                  <c:y val="-0.25462962962962982"/>
                </c:manualLayout>
              </c:layout>
              <c:tx>
                <c:rich>
                  <a:bodyPr/>
                  <a:lstStyle/>
                  <a:p>
                    <a:r>
                      <a:rPr lang="en-US" sz="1800"/>
                      <a:t>33.65</a:t>
                    </a:r>
                  </a:p>
                </c:rich>
              </c:tx>
              <c:showVal val="1"/>
            </c:dLbl>
            <c:dLbl>
              <c:idx val="2"/>
              <c:layout>
                <c:manualLayout>
                  <c:x val="0"/>
                  <c:y val="-0.20833333333333368"/>
                </c:manualLayout>
              </c:layout>
              <c:tx>
                <c:rich>
                  <a:bodyPr/>
                  <a:lstStyle/>
                  <a:p>
                    <a:r>
                      <a:rPr lang="en-US" sz="1800"/>
                      <a:t>17.38</a:t>
                    </a:r>
                  </a:p>
                </c:rich>
              </c:tx>
              <c:showVal val="1"/>
            </c:dLbl>
            <c:dLbl>
              <c:idx val="3"/>
              <c:layout>
                <c:manualLayout>
                  <c:x val="2.8300330033003335E-2"/>
                  <c:y val="-0.38425925925925986"/>
                </c:manualLayout>
              </c:layout>
              <c:tx>
                <c:rich>
                  <a:bodyPr/>
                  <a:lstStyle/>
                  <a:p>
                    <a:r>
                      <a:rPr lang="en-US" sz="1800"/>
                      <a:t>67.44</a:t>
                    </a:r>
                  </a:p>
                </c:rich>
              </c:tx>
              <c:showVal val="1"/>
            </c:dLbl>
            <c:txPr>
              <a:bodyPr/>
              <a:lstStyle/>
              <a:p>
                <a:pPr>
                  <a:defRPr sz="1800"/>
                </a:pPr>
                <a:endParaRPr lang="en-US"/>
              </a:p>
            </c:txPr>
            <c:showVal val="1"/>
          </c:dLbls>
          <c:cat>
            <c:strRef>
              <c:f>'[Chart in Microsoft Office PowerPoint]Sheet1'!$A$11:$A$14</c:f>
              <c:strCache>
                <c:ptCount val="4"/>
                <c:pt idx="0">
                  <c:v>2010-11</c:v>
                </c:pt>
                <c:pt idx="1">
                  <c:v>2011-12</c:v>
                </c:pt>
                <c:pt idx="2">
                  <c:v>2012-13</c:v>
                </c:pt>
                <c:pt idx="3">
                  <c:v>2013-14</c:v>
                </c:pt>
              </c:strCache>
            </c:strRef>
          </c:cat>
          <c:val>
            <c:numRef>
              <c:f>'[Chart in Microsoft Office PowerPoint]Sheet1'!$B$11:$B$14</c:f>
              <c:numCache>
                <c:formatCode>General</c:formatCode>
                <c:ptCount val="4"/>
                <c:pt idx="0">
                  <c:v>24.845605700712593</c:v>
                </c:pt>
                <c:pt idx="1">
                  <c:v>33.647305075876496</c:v>
                </c:pt>
                <c:pt idx="2">
                  <c:v>17.381844554575093</c:v>
                </c:pt>
                <c:pt idx="3">
                  <c:v>67.441477085394027</c:v>
                </c:pt>
              </c:numCache>
            </c:numRef>
          </c:val>
        </c:ser>
        <c:dLbls>
          <c:showVal val="1"/>
        </c:dLbls>
        <c:shape val="box"/>
        <c:axId val="101175296"/>
        <c:axId val="101176832"/>
        <c:axId val="0"/>
      </c:bar3DChart>
      <c:catAx>
        <c:axId val="101175296"/>
        <c:scaling>
          <c:orientation val="minMax"/>
        </c:scaling>
        <c:axPos val="b"/>
        <c:tickLblPos val="nextTo"/>
        <c:txPr>
          <a:bodyPr/>
          <a:lstStyle/>
          <a:p>
            <a:pPr>
              <a:defRPr sz="1800"/>
            </a:pPr>
            <a:endParaRPr lang="en-US"/>
          </a:p>
        </c:txPr>
        <c:crossAx val="101176832"/>
        <c:crosses val="autoZero"/>
        <c:auto val="1"/>
        <c:lblAlgn val="ctr"/>
        <c:lblOffset val="100"/>
      </c:catAx>
      <c:valAx>
        <c:axId val="101176832"/>
        <c:scaling>
          <c:orientation val="minMax"/>
        </c:scaling>
        <c:axPos val="l"/>
        <c:numFmt formatCode="General" sourceLinked="1"/>
        <c:tickLblPos val="nextTo"/>
        <c:txPr>
          <a:bodyPr/>
          <a:lstStyle/>
          <a:p>
            <a:pPr>
              <a:defRPr sz="1800"/>
            </a:pPr>
            <a:endParaRPr lang="en-US"/>
          </a:p>
        </c:txPr>
        <c:crossAx val="101175296"/>
        <c:crosses val="autoZero"/>
        <c:crossBetween val="between"/>
      </c:valAx>
    </c:plotArea>
    <c:plotVisOnly val="1"/>
  </c:chart>
  <c:externalData r:id="rId1"/>
</c:chartSpac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B6F7319-2E43-41CB-B351-0B3E0F395524}" type="doc">
      <dgm:prSet loTypeId="urn:microsoft.com/office/officeart/2005/8/layout/radial4" loCatId="relationship" qsTypeId="urn:microsoft.com/office/officeart/2005/8/quickstyle/simple1" qsCatId="simple" csTypeId="urn:microsoft.com/office/officeart/2005/8/colors/accent1_2" csCatId="accent1" phldr="1"/>
      <dgm:spPr/>
      <dgm:t>
        <a:bodyPr/>
        <a:lstStyle/>
        <a:p>
          <a:endParaRPr lang="en-US"/>
        </a:p>
      </dgm:t>
    </dgm:pt>
    <dgm:pt modelId="{8763839A-43C9-4DBB-B01F-E97768B7B331}">
      <dgm:prSet phldrT="[Text]">
        <dgm:style>
          <a:lnRef idx="1">
            <a:schemeClr val="accent2"/>
          </a:lnRef>
          <a:fillRef idx="3">
            <a:schemeClr val="accent2"/>
          </a:fillRef>
          <a:effectRef idx="2">
            <a:schemeClr val="accent2"/>
          </a:effectRef>
          <a:fontRef idx="minor">
            <a:schemeClr val="lt1"/>
          </a:fontRef>
        </dgm:style>
      </dgm:prSet>
      <dgm:spPr>
        <a:solidFill>
          <a:schemeClr val="accent3"/>
        </a:solidFill>
      </dgm:spPr>
      <dgm:t>
        <a:bodyPr/>
        <a:lstStyle/>
        <a:p>
          <a:r>
            <a:rPr lang="en-US" dirty="0" smtClean="0">
              <a:solidFill>
                <a:srgbClr val="002060"/>
              </a:solidFill>
              <a:latin typeface="Calibri" pitchFamily="34" charset="0"/>
            </a:rPr>
            <a:t>Contractor</a:t>
          </a:r>
          <a:endParaRPr lang="en-US" dirty="0">
            <a:solidFill>
              <a:srgbClr val="002060"/>
            </a:solidFill>
            <a:latin typeface="Calibri" pitchFamily="34" charset="0"/>
          </a:endParaRPr>
        </a:p>
      </dgm:t>
    </dgm:pt>
    <dgm:pt modelId="{4C5F83D7-4605-495D-BAE5-4797B2FFE14A}" type="parTrans" cxnId="{5130397A-DB66-46C9-A71F-80974F39517D}">
      <dgm:prSet/>
      <dgm:spPr/>
      <dgm:t>
        <a:bodyPr/>
        <a:lstStyle/>
        <a:p>
          <a:endParaRPr lang="en-US">
            <a:solidFill>
              <a:srgbClr val="002060"/>
            </a:solidFill>
            <a:latin typeface="Calibri" pitchFamily="34" charset="0"/>
          </a:endParaRPr>
        </a:p>
      </dgm:t>
    </dgm:pt>
    <dgm:pt modelId="{0EDC4773-4365-43A4-941E-A7C8ED093C28}" type="sibTrans" cxnId="{5130397A-DB66-46C9-A71F-80974F39517D}">
      <dgm:prSet/>
      <dgm:spPr/>
      <dgm:t>
        <a:bodyPr/>
        <a:lstStyle/>
        <a:p>
          <a:endParaRPr lang="en-US">
            <a:solidFill>
              <a:srgbClr val="002060"/>
            </a:solidFill>
            <a:latin typeface="Calibri" pitchFamily="34" charset="0"/>
          </a:endParaRPr>
        </a:p>
      </dgm:t>
    </dgm:pt>
    <dgm:pt modelId="{190450FC-4F2D-4B7E-8B09-81D0657C5360}">
      <dgm:prSet phldrT="[Text]"/>
      <dgm:spPr/>
      <dgm:t>
        <a:bodyPr/>
        <a:lstStyle/>
        <a:p>
          <a:r>
            <a:rPr lang="en-US" dirty="0" smtClean="0">
              <a:solidFill>
                <a:srgbClr val="002060"/>
              </a:solidFill>
              <a:latin typeface="Calibri" pitchFamily="34" charset="0"/>
            </a:rPr>
            <a:t>Water Users</a:t>
          </a:r>
          <a:endParaRPr lang="en-US" dirty="0">
            <a:solidFill>
              <a:srgbClr val="002060"/>
            </a:solidFill>
            <a:latin typeface="Calibri" pitchFamily="34" charset="0"/>
          </a:endParaRPr>
        </a:p>
      </dgm:t>
    </dgm:pt>
    <dgm:pt modelId="{E37D1302-8C33-4AEB-9EF9-E85E6E0B81E4}" type="parTrans" cxnId="{49F9B3A2-35AF-40A4-9D19-370C9AC6E443}">
      <dgm:prSet/>
      <dgm:spPr/>
      <dgm:t>
        <a:bodyPr/>
        <a:lstStyle/>
        <a:p>
          <a:endParaRPr lang="en-US">
            <a:solidFill>
              <a:srgbClr val="002060"/>
            </a:solidFill>
            <a:latin typeface="Calibri" pitchFamily="34" charset="0"/>
          </a:endParaRPr>
        </a:p>
      </dgm:t>
    </dgm:pt>
    <dgm:pt modelId="{1F2FC795-3759-468B-A1D2-5F308D34FAE2}" type="sibTrans" cxnId="{49F9B3A2-35AF-40A4-9D19-370C9AC6E443}">
      <dgm:prSet/>
      <dgm:spPr/>
      <dgm:t>
        <a:bodyPr/>
        <a:lstStyle/>
        <a:p>
          <a:endParaRPr lang="en-US">
            <a:solidFill>
              <a:srgbClr val="002060"/>
            </a:solidFill>
            <a:latin typeface="Calibri" pitchFamily="34" charset="0"/>
          </a:endParaRPr>
        </a:p>
      </dgm:t>
    </dgm:pt>
    <dgm:pt modelId="{DE33FE09-DD68-4034-87F7-4979D10991E4}">
      <dgm:prSet phldrT="[Text]"/>
      <dgm:spPr>
        <a:solidFill>
          <a:srgbClr val="92D050"/>
        </a:solidFill>
      </dgm:spPr>
      <dgm:t>
        <a:bodyPr/>
        <a:lstStyle/>
        <a:p>
          <a:r>
            <a:rPr lang="en-US" dirty="0" smtClean="0">
              <a:solidFill>
                <a:srgbClr val="002060"/>
              </a:solidFill>
              <a:latin typeface="Calibri" pitchFamily="34" charset="0"/>
            </a:rPr>
            <a:t>VWSC</a:t>
          </a:r>
          <a:endParaRPr lang="en-US" dirty="0">
            <a:solidFill>
              <a:srgbClr val="002060"/>
            </a:solidFill>
            <a:latin typeface="Calibri" pitchFamily="34" charset="0"/>
          </a:endParaRPr>
        </a:p>
      </dgm:t>
    </dgm:pt>
    <dgm:pt modelId="{0687D9A7-9058-4B97-AEB0-2A0F4EC99F2F}" type="parTrans" cxnId="{A20B3FE1-9CEC-4EEF-B9EC-3AEE119FD738}">
      <dgm:prSet/>
      <dgm:spPr/>
      <dgm:t>
        <a:bodyPr/>
        <a:lstStyle/>
        <a:p>
          <a:endParaRPr lang="en-US">
            <a:solidFill>
              <a:srgbClr val="002060"/>
            </a:solidFill>
            <a:latin typeface="Calibri" pitchFamily="34" charset="0"/>
          </a:endParaRPr>
        </a:p>
      </dgm:t>
    </dgm:pt>
    <dgm:pt modelId="{B8D48E12-9F7B-48A2-8DEF-280F7F1E2C03}" type="sibTrans" cxnId="{A20B3FE1-9CEC-4EEF-B9EC-3AEE119FD738}">
      <dgm:prSet/>
      <dgm:spPr/>
      <dgm:t>
        <a:bodyPr/>
        <a:lstStyle/>
        <a:p>
          <a:endParaRPr lang="en-US">
            <a:solidFill>
              <a:srgbClr val="002060"/>
            </a:solidFill>
            <a:latin typeface="Calibri" pitchFamily="34" charset="0"/>
          </a:endParaRPr>
        </a:p>
      </dgm:t>
    </dgm:pt>
    <dgm:pt modelId="{5ECA53FF-3EDE-420A-9A29-154CC85FDA56}">
      <dgm:prSet phldrT="[Text]">
        <dgm:style>
          <a:lnRef idx="1">
            <a:schemeClr val="accent4"/>
          </a:lnRef>
          <a:fillRef idx="2">
            <a:schemeClr val="accent4"/>
          </a:fillRef>
          <a:effectRef idx="1">
            <a:schemeClr val="accent4"/>
          </a:effectRef>
          <a:fontRef idx="minor">
            <a:schemeClr val="dk1"/>
          </a:fontRef>
        </dgm:style>
      </dgm:prSet>
      <dgm:spPr/>
      <dgm:t>
        <a:bodyPr/>
        <a:lstStyle/>
        <a:p>
          <a:r>
            <a:rPr lang="en-US" dirty="0" smtClean="0">
              <a:solidFill>
                <a:srgbClr val="002060"/>
              </a:solidFill>
              <a:latin typeface="Calibri" pitchFamily="34" charset="0"/>
            </a:rPr>
            <a:t>DWSC</a:t>
          </a:r>
          <a:endParaRPr lang="en-US" dirty="0">
            <a:solidFill>
              <a:srgbClr val="002060"/>
            </a:solidFill>
            <a:latin typeface="Calibri" pitchFamily="34" charset="0"/>
          </a:endParaRPr>
        </a:p>
      </dgm:t>
    </dgm:pt>
    <dgm:pt modelId="{7E6E8E57-A96A-4789-B240-7A2DCAA56941}" type="parTrans" cxnId="{D58B89DD-6882-4765-802C-BF50AF132B49}">
      <dgm:prSet/>
      <dgm:spPr/>
      <dgm:t>
        <a:bodyPr/>
        <a:lstStyle/>
        <a:p>
          <a:endParaRPr lang="en-US">
            <a:solidFill>
              <a:srgbClr val="002060"/>
            </a:solidFill>
            <a:latin typeface="Calibri" pitchFamily="34" charset="0"/>
          </a:endParaRPr>
        </a:p>
      </dgm:t>
    </dgm:pt>
    <dgm:pt modelId="{BDEFE546-6CE1-4D4F-AF95-E421FA417D12}" type="sibTrans" cxnId="{D58B89DD-6882-4765-802C-BF50AF132B49}">
      <dgm:prSet/>
      <dgm:spPr/>
      <dgm:t>
        <a:bodyPr/>
        <a:lstStyle/>
        <a:p>
          <a:endParaRPr lang="en-US">
            <a:solidFill>
              <a:srgbClr val="002060"/>
            </a:solidFill>
            <a:latin typeface="Calibri" pitchFamily="34" charset="0"/>
          </a:endParaRPr>
        </a:p>
      </dgm:t>
    </dgm:pt>
    <dgm:pt modelId="{29595706-1CAB-47A6-8DC2-2414AF4D6DC8}" type="pres">
      <dgm:prSet presAssocID="{5B6F7319-2E43-41CB-B351-0B3E0F395524}" presName="cycle" presStyleCnt="0">
        <dgm:presLayoutVars>
          <dgm:chMax val="1"/>
          <dgm:dir/>
          <dgm:animLvl val="ctr"/>
          <dgm:resizeHandles val="exact"/>
        </dgm:presLayoutVars>
      </dgm:prSet>
      <dgm:spPr/>
      <dgm:t>
        <a:bodyPr/>
        <a:lstStyle/>
        <a:p>
          <a:endParaRPr lang="en-US"/>
        </a:p>
      </dgm:t>
    </dgm:pt>
    <dgm:pt modelId="{3DAB8741-FDB1-40DA-AEF3-6ACB582F9554}" type="pres">
      <dgm:prSet presAssocID="{8763839A-43C9-4DBB-B01F-E97768B7B331}" presName="centerShape" presStyleLbl="node0" presStyleIdx="0" presStyleCnt="1" custScaleX="75472" custScaleY="33109" custLinFactNeighborX="-24625" custLinFactNeighborY="-18292"/>
      <dgm:spPr>
        <a:prstGeom prst="rect">
          <a:avLst/>
        </a:prstGeom>
      </dgm:spPr>
      <dgm:t>
        <a:bodyPr/>
        <a:lstStyle/>
        <a:p>
          <a:endParaRPr lang="en-US"/>
        </a:p>
      </dgm:t>
    </dgm:pt>
    <dgm:pt modelId="{DD575C66-3E9B-4FE3-9235-AA7D26A5853C}" type="pres">
      <dgm:prSet presAssocID="{E37D1302-8C33-4AEB-9EF9-E85E6E0B81E4}" presName="parTrans" presStyleLbl="bgSibTrans2D1" presStyleIdx="0" presStyleCnt="3" custAng="692131" custScaleY="77963" custLinFactNeighborX="-25318" custLinFactNeighborY="-16887"/>
      <dgm:spPr/>
      <dgm:t>
        <a:bodyPr/>
        <a:lstStyle/>
        <a:p>
          <a:endParaRPr lang="en-US"/>
        </a:p>
      </dgm:t>
    </dgm:pt>
    <dgm:pt modelId="{D83CC86F-08BC-4B2F-95A3-9DD5D2F4FA62}" type="pres">
      <dgm:prSet presAssocID="{190450FC-4F2D-4B7E-8B09-81D0657C5360}" presName="node" presStyleLbl="node1" presStyleIdx="0" presStyleCnt="3" custScaleX="269082" custScaleY="30172" custRadScaleRad="45671" custRadScaleInc="-121412">
        <dgm:presLayoutVars>
          <dgm:bulletEnabled val="1"/>
        </dgm:presLayoutVars>
      </dgm:prSet>
      <dgm:spPr/>
      <dgm:t>
        <a:bodyPr/>
        <a:lstStyle/>
        <a:p>
          <a:endParaRPr lang="en-US"/>
        </a:p>
      </dgm:t>
    </dgm:pt>
    <dgm:pt modelId="{DDDA308C-9B48-42D0-B24B-92497E20EE24}" type="pres">
      <dgm:prSet presAssocID="{0687D9A7-9058-4B97-AEB0-2A0F4EC99F2F}" presName="parTrans" presStyleLbl="bgSibTrans2D1" presStyleIdx="1" presStyleCnt="3" custAng="10739790" custScaleX="87526" custScaleY="91331" custLinFactNeighborX="3818" custLinFactNeighborY="21184"/>
      <dgm:spPr/>
      <dgm:t>
        <a:bodyPr/>
        <a:lstStyle/>
        <a:p>
          <a:endParaRPr lang="en-US"/>
        </a:p>
      </dgm:t>
    </dgm:pt>
    <dgm:pt modelId="{23E9668B-384F-4DF6-A948-2CD1FBD51516}" type="pres">
      <dgm:prSet presAssocID="{DE33FE09-DD68-4034-87F7-4979D10991E4}" presName="node" presStyleLbl="node1" presStyleIdx="1" presStyleCnt="3" custScaleX="61839" custScaleY="33958" custRadScaleRad="113777" custRadScaleInc="-41667">
        <dgm:presLayoutVars>
          <dgm:bulletEnabled val="1"/>
        </dgm:presLayoutVars>
      </dgm:prSet>
      <dgm:spPr/>
      <dgm:t>
        <a:bodyPr/>
        <a:lstStyle/>
        <a:p>
          <a:endParaRPr lang="en-US"/>
        </a:p>
      </dgm:t>
    </dgm:pt>
    <dgm:pt modelId="{D78C08BC-5778-4AF1-B39A-81EC184C17B3}" type="pres">
      <dgm:prSet presAssocID="{7E6E8E57-A96A-4789-B240-7A2DCAA56941}" presName="parTrans" presStyleLbl="bgSibTrans2D1" presStyleIdx="2" presStyleCnt="3" custAng="69133" custLinFactNeighborX="-6091" custLinFactNeighborY="-4359"/>
      <dgm:spPr/>
      <dgm:t>
        <a:bodyPr/>
        <a:lstStyle/>
        <a:p>
          <a:endParaRPr lang="en-US"/>
        </a:p>
      </dgm:t>
    </dgm:pt>
    <dgm:pt modelId="{410ADE97-2466-462A-8CBF-D4B99319C881}" type="pres">
      <dgm:prSet presAssocID="{5ECA53FF-3EDE-420A-9A29-154CC85FDA56}" presName="node" presStyleLbl="node1" presStyleIdx="2" presStyleCnt="3" custScaleX="109895" custScaleY="55479" custRadScaleRad="90265" custRadScaleInc="15423">
        <dgm:presLayoutVars>
          <dgm:bulletEnabled val="1"/>
        </dgm:presLayoutVars>
      </dgm:prSet>
      <dgm:spPr/>
      <dgm:t>
        <a:bodyPr/>
        <a:lstStyle/>
        <a:p>
          <a:endParaRPr lang="en-US"/>
        </a:p>
      </dgm:t>
    </dgm:pt>
  </dgm:ptLst>
  <dgm:cxnLst>
    <dgm:cxn modelId="{66C6B716-E46A-40B3-95E5-39329752F005}" type="presOf" srcId="{190450FC-4F2D-4B7E-8B09-81D0657C5360}" destId="{D83CC86F-08BC-4B2F-95A3-9DD5D2F4FA62}" srcOrd="0" destOrd="0" presId="urn:microsoft.com/office/officeart/2005/8/layout/radial4"/>
    <dgm:cxn modelId="{0A0A7BDA-C92E-45B7-9F7A-DEE0C926B7CF}" type="presOf" srcId="{8763839A-43C9-4DBB-B01F-E97768B7B331}" destId="{3DAB8741-FDB1-40DA-AEF3-6ACB582F9554}" srcOrd="0" destOrd="0" presId="urn:microsoft.com/office/officeart/2005/8/layout/radial4"/>
    <dgm:cxn modelId="{56073119-0BDE-4914-89EE-470D02CE46D9}" type="presOf" srcId="{7E6E8E57-A96A-4789-B240-7A2DCAA56941}" destId="{D78C08BC-5778-4AF1-B39A-81EC184C17B3}" srcOrd="0" destOrd="0" presId="urn:microsoft.com/office/officeart/2005/8/layout/radial4"/>
    <dgm:cxn modelId="{7DB74867-8295-499D-8C5F-EF26D2F3C4A6}" type="presOf" srcId="{DE33FE09-DD68-4034-87F7-4979D10991E4}" destId="{23E9668B-384F-4DF6-A948-2CD1FBD51516}" srcOrd="0" destOrd="0" presId="urn:microsoft.com/office/officeart/2005/8/layout/radial4"/>
    <dgm:cxn modelId="{367754D6-5628-4219-8FA8-66BE6D25BEE2}" type="presOf" srcId="{5B6F7319-2E43-41CB-B351-0B3E0F395524}" destId="{29595706-1CAB-47A6-8DC2-2414AF4D6DC8}" srcOrd="0" destOrd="0" presId="urn:microsoft.com/office/officeart/2005/8/layout/radial4"/>
    <dgm:cxn modelId="{6CF043CB-4236-4887-8120-1DBD16F4EB8E}" type="presOf" srcId="{0687D9A7-9058-4B97-AEB0-2A0F4EC99F2F}" destId="{DDDA308C-9B48-42D0-B24B-92497E20EE24}" srcOrd="0" destOrd="0" presId="urn:microsoft.com/office/officeart/2005/8/layout/radial4"/>
    <dgm:cxn modelId="{D8CAF163-985B-4DAD-8334-15284BFBA918}" type="presOf" srcId="{5ECA53FF-3EDE-420A-9A29-154CC85FDA56}" destId="{410ADE97-2466-462A-8CBF-D4B99319C881}" srcOrd="0" destOrd="0" presId="urn:microsoft.com/office/officeart/2005/8/layout/radial4"/>
    <dgm:cxn modelId="{EF024460-C063-4EA8-AA8B-333344FE0631}" type="presOf" srcId="{E37D1302-8C33-4AEB-9EF9-E85E6E0B81E4}" destId="{DD575C66-3E9B-4FE3-9235-AA7D26A5853C}" srcOrd="0" destOrd="0" presId="urn:microsoft.com/office/officeart/2005/8/layout/radial4"/>
    <dgm:cxn modelId="{A20B3FE1-9CEC-4EEF-B9EC-3AEE119FD738}" srcId="{8763839A-43C9-4DBB-B01F-E97768B7B331}" destId="{DE33FE09-DD68-4034-87F7-4979D10991E4}" srcOrd="1" destOrd="0" parTransId="{0687D9A7-9058-4B97-AEB0-2A0F4EC99F2F}" sibTransId="{B8D48E12-9F7B-48A2-8DEF-280F7F1E2C03}"/>
    <dgm:cxn modelId="{49F9B3A2-35AF-40A4-9D19-370C9AC6E443}" srcId="{8763839A-43C9-4DBB-B01F-E97768B7B331}" destId="{190450FC-4F2D-4B7E-8B09-81D0657C5360}" srcOrd="0" destOrd="0" parTransId="{E37D1302-8C33-4AEB-9EF9-E85E6E0B81E4}" sibTransId="{1F2FC795-3759-468B-A1D2-5F308D34FAE2}"/>
    <dgm:cxn modelId="{5130397A-DB66-46C9-A71F-80974F39517D}" srcId="{5B6F7319-2E43-41CB-B351-0B3E0F395524}" destId="{8763839A-43C9-4DBB-B01F-E97768B7B331}" srcOrd="0" destOrd="0" parTransId="{4C5F83D7-4605-495D-BAE5-4797B2FFE14A}" sibTransId="{0EDC4773-4365-43A4-941E-A7C8ED093C28}"/>
    <dgm:cxn modelId="{D58B89DD-6882-4765-802C-BF50AF132B49}" srcId="{8763839A-43C9-4DBB-B01F-E97768B7B331}" destId="{5ECA53FF-3EDE-420A-9A29-154CC85FDA56}" srcOrd="2" destOrd="0" parTransId="{7E6E8E57-A96A-4789-B240-7A2DCAA56941}" sibTransId="{BDEFE546-6CE1-4D4F-AF95-E421FA417D12}"/>
    <dgm:cxn modelId="{8BB92768-04A2-45BF-A854-2AAB6C08FB11}" type="presParOf" srcId="{29595706-1CAB-47A6-8DC2-2414AF4D6DC8}" destId="{3DAB8741-FDB1-40DA-AEF3-6ACB582F9554}" srcOrd="0" destOrd="0" presId="urn:microsoft.com/office/officeart/2005/8/layout/radial4"/>
    <dgm:cxn modelId="{EED83073-F141-4420-B77E-C49ED444EA3D}" type="presParOf" srcId="{29595706-1CAB-47A6-8DC2-2414AF4D6DC8}" destId="{DD575C66-3E9B-4FE3-9235-AA7D26A5853C}" srcOrd="1" destOrd="0" presId="urn:microsoft.com/office/officeart/2005/8/layout/radial4"/>
    <dgm:cxn modelId="{7ACFB63E-64AA-4889-9C1D-401E6159D237}" type="presParOf" srcId="{29595706-1CAB-47A6-8DC2-2414AF4D6DC8}" destId="{D83CC86F-08BC-4B2F-95A3-9DD5D2F4FA62}" srcOrd="2" destOrd="0" presId="urn:microsoft.com/office/officeart/2005/8/layout/radial4"/>
    <dgm:cxn modelId="{B3AA8400-CF22-44E9-9705-45F8BC2DA57C}" type="presParOf" srcId="{29595706-1CAB-47A6-8DC2-2414AF4D6DC8}" destId="{DDDA308C-9B48-42D0-B24B-92497E20EE24}" srcOrd="3" destOrd="0" presId="urn:microsoft.com/office/officeart/2005/8/layout/radial4"/>
    <dgm:cxn modelId="{5642B0CF-2F59-4DE1-B8C8-936F661EC81B}" type="presParOf" srcId="{29595706-1CAB-47A6-8DC2-2414AF4D6DC8}" destId="{23E9668B-384F-4DF6-A948-2CD1FBD51516}" srcOrd="4" destOrd="0" presId="urn:microsoft.com/office/officeart/2005/8/layout/radial4"/>
    <dgm:cxn modelId="{EA759C7A-5F8D-48D9-AFA2-5159C10EFD27}" type="presParOf" srcId="{29595706-1CAB-47A6-8DC2-2414AF4D6DC8}" destId="{D78C08BC-5778-4AF1-B39A-81EC184C17B3}" srcOrd="5" destOrd="0" presId="urn:microsoft.com/office/officeart/2005/8/layout/radial4"/>
    <dgm:cxn modelId="{D076F66D-AD14-4590-BEFA-E5C1E4942C8D}" type="presParOf" srcId="{29595706-1CAB-47A6-8DC2-2414AF4D6DC8}" destId="{410ADE97-2466-462A-8CBF-D4B99319C881}" srcOrd="6" destOrd="0" presId="urn:microsoft.com/office/officeart/2005/8/layout/radial4"/>
  </dgm:cxnLst>
  <dgm:bg/>
  <dgm:whole/>
</dgm:dataModel>
</file>

<file path=ppt/diagrams/layout1.xml><?xml version="1.0" encoding="utf-8"?>
<dgm:layoutDef xmlns:dgm="http://schemas.openxmlformats.org/drawingml/2006/diagram" xmlns:a="http://schemas.openxmlformats.org/drawingml/2006/main" uniqueId="urn:microsoft.com/office/officeart/2005/8/layout/radial4">
  <dgm:title val=""/>
  <dgm:desc val=""/>
  <dgm:catLst>
    <dgm:cat type="relationship" pri="19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t modelId="11"/>
        <dgm:pt modelId="12"/>
      </dgm:ptLst>
      <dgm:cxnLst>
        <dgm:cxn modelId="2" srcId="0" destId="1" srcOrd="0" destOrd="0"/>
        <dgm:cxn modelId="15" srcId="1" destId="11" srcOrd="0" destOrd="0"/>
        <dgm:cxn modelId="16" srcId="1" destId="12" srcOrd="1"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0"/>
              <dgm:param type="spanAng" val="360"/>
              <dgm:param type="ctrShpMap" val="fNode"/>
            </dgm:alg>
          </dgm:if>
          <dgm:else name="Name4">
            <dgm:choose name="Name5">
              <dgm:if name="Name6" axis="ch ch" ptType="node node" st="1 1" cnt="1 0" func="cnt" op="lte" val="3">
                <dgm:alg type="cycle">
                  <dgm:param type="stAng" val="-55"/>
                  <dgm:param type="spanAng" val="110"/>
                  <dgm:param type="ctrShpMap" val="fNode"/>
                </dgm:alg>
              </dgm:if>
              <dgm:else name="Name7">
                <dgm:choose name="Name8">
                  <dgm:if name="Name9" axis="ch ch" ptType="node node" st="1 1" cnt="1 0" func="cnt" op="equ" val="4">
                    <dgm:alg type="cycle">
                      <dgm:param type="stAng" val="-75"/>
                      <dgm:param type="spanAng" val="150"/>
                      <dgm:param type="ctrShpMap" val="fNode"/>
                    </dgm:alg>
                  </dgm:if>
                  <dgm:else name="Name10">
                    <dgm:alg type="cycle">
                      <dgm:param type="stAng" val="-90"/>
                      <dgm:param type="spanAng" val="180"/>
                      <dgm:param type="ctrShpMap" val="fNode"/>
                    </dgm:alg>
                  </dgm:else>
                </dgm:choose>
              </dgm:else>
            </dgm:choose>
          </dgm:else>
        </dgm:choose>
      </dgm:if>
      <dgm:else name="Name11">
        <dgm:choose name="Name12">
          <dgm:if name="Name13" axis="ch ch" ptType="node node" st="1 1" cnt="1 0" func="cnt" op="lte" val="1">
            <dgm:alg type="cycle">
              <dgm:param type="stAng" val="0"/>
              <dgm:param type="spanAng" val="-360"/>
              <dgm:param type="ctrShpMap" val="fNode"/>
            </dgm:alg>
          </dgm:if>
          <dgm:else name="Name14">
            <dgm:choose name="Name15">
              <dgm:if name="Name16" axis="ch ch" ptType="node node" st="1 1" cnt="1 0" func="cnt" op="lte" val="3">
                <dgm:alg type="cycle">
                  <dgm:param type="stAng" val="55"/>
                  <dgm:param type="spanAng" val="-110"/>
                  <dgm:param type="ctrShpMap" val="fNode"/>
                </dgm:alg>
              </dgm:if>
              <dgm:else name="Name17">
                <dgm:choose name="Name18">
                  <dgm:if name="Name19" axis="ch ch" ptType="node node" st="1 1" cnt="1 0" func="cnt" op="equ" val="4">
                    <dgm:alg type="cycle">
                      <dgm:param type="stAng" val="75"/>
                      <dgm:param type="spanAng" val="-150"/>
                      <dgm:param type="ctrShpMap" val="fNode"/>
                    </dgm:alg>
                  </dgm:if>
                  <dgm:else name="Name20">
                    <dgm:alg type="cycle">
                      <dgm:param type="stAng" val="90"/>
                      <dgm:param type="spanAng" val="-180"/>
                      <dgm:param type="ctrShpMap" val="fNode"/>
                    </dgm:alg>
                  </dgm:else>
                </dgm:choose>
              </dgm:else>
            </dgm:choose>
          </dgm:else>
        </dgm:choose>
      </dgm:else>
    </dgm:choose>
    <dgm:shape xmlns:r="http://schemas.openxmlformats.org/officeDocument/2006/relationships" r:blip="">
      <dgm:adjLst/>
    </dgm:shape>
    <dgm:presOf/>
    <dgm:constrLst>
      <dgm:constr type="w" for="ch" forName="centerShape" refType="w"/>
      <dgm:constr type="w" for="ch" forName="node" refType="w" refFor="ch" refForName="centerShape" fact="0.95"/>
      <dgm:constr type="h" for="ch" forName="parTrans" refType="w" refFor="ch" refForName="centerShape" fact="0.285"/>
      <dgm:constr type="sp" refType="w" refFor="ch" refForName="centerShape" op="equ" fact="0.23"/>
      <dgm:constr type="sibSp" refType="w" refFor="ch" refForName="node" fact="0.1"/>
      <dgm:constr type="primFontSz" for="ch" forName="node" op="equ"/>
    </dgm:constrLst>
    <dgm:choose name="Name21">
      <dgm:if name="Name22" axis="ch ch" ptType="node node" st="1 1" cnt="1 0" func="cnt" op="lte" val="5">
        <dgm:ruleLst>
          <dgm:rule type="w" for="ch" forName="centerShape" val="NaN" fact="0.27" max="NaN"/>
        </dgm:ruleLst>
      </dgm:if>
      <dgm:else name="Name23">
        <dgm:ruleLst>
          <dgm:rule type="w" for="ch" forName="centerShape" val="NaN" fact="0.27" max="NaN"/>
          <dgm:rule type="w" for="ch" forName="node" val="NaN" fact="0.7" max="NaN"/>
        </dgm:ruleLst>
      </dgm:else>
    </dgm:choose>
    <dgm:forEach name="Name24" axis="ch" ptType="node" cnt="1">
      <dgm:layoutNode name="centerShape" styleLbl="node0">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 type="primFontSz" val="65"/>
          <dgm:constr type="h" refType="w"/>
        </dgm:constrLst>
        <dgm:ruleLst>
          <dgm:rule type="primFontSz" val="5" fact="NaN" max="NaN"/>
        </dgm:ruleLst>
      </dgm:layoutNode>
      <dgm:forEach name="Name25" axis="ch">
        <dgm:forEach name="Name26" axis="self" ptType="parTrans">
          <dgm:layoutNode name="parTrans" styleLbl="bgSibTrans2D1">
            <dgm:alg type="conn">
              <dgm:param type="begPts" val="auto"/>
              <dgm:param type="endPts" val="ctr"/>
              <dgm:param type="endSty" val="noArr"/>
              <dgm:param type="begSty" val="arr"/>
            </dgm:alg>
            <dgm:shape xmlns:r="http://schemas.openxmlformats.org/officeDocument/2006/relationships" type="conn" r:blip="">
              <dgm:adjLst/>
            </dgm:shape>
            <dgm:presOf axis="self"/>
            <dgm:constrLst>
              <dgm:constr type="begPad" refType="connDist" fact="0.055"/>
              <dgm:constr type="endPad"/>
            </dgm:constrLst>
            <dgm:ruleLst/>
          </dgm:layoutNode>
        </dgm:forEach>
        <dgm:forEach name="Name27" axis="self" ptType="node">
          <dgm:layoutNode name="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h" refType="w" fact="0.8"/>
              <dgm:constr type="tMarg" refType="primFontSz" fact="0.15"/>
              <dgm:constr type="bMarg" refType="primFontSz" fact="0.15"/>
              <dgm:constr type="lMarg" refType="primFontSz" fact="0.15"/>
              <dgm:constr type="rMarg" refType="primFontSz" fact="0.15"/>
            </dgm:constrLst>
            <dgm:ruleLst>
              <dgm:rule type="primFontSz" val="5" fact="NaN" max="NaN"/>
            </dgm:ruleLst>
          </dgm:layoutNod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6"/>
            <a:ext cx="7772400" cy="1470025"/>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xmlns="" val="4293495633"/>
      </p:ext>
    </p:extLst>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600201"/>
            <a:ext cx="8229600" cy="4525963"/>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xmlns="" val="2161643175"/>
      </p:ext>
    </p:extLst>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585152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9"/>
            <a:ext cx="6031523" cy="58515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xmlns="" val="1984503592"/>
      </p:ext>
    </p:extLst>
  </p:cSld>
  <p:clrMapOvr>
    <a:masterClrMapping/>
  </p:clrMapOv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4639"/>
            <a:ext cx="8229600" cy="5851525"/>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xmlns="" val="415572356"/>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a:xfrm>
            <a:off x="457200" y="1600201"/>
            <a:ext cx="8229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xmlns="" val="662511732"/>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435" y="4406901"/>
            <a:ext cx="77724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435"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xmlns="" val="1936212035"/>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1"/>
            <a:ext cx="4044462"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2338" y="1600201"/>
            <a:ext cx="4044462"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xmlns="" val="268784069"/>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066"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066"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270" y="1535113"/>
            <a:ext cx="4041531"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270" y="2174875"/>
            <a:ext cx="4041531"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xmlns="" val="3206116857"/>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Tree>
    <p:extLst>
      <p:ext uri="{BB962C8B-B14F-4D97-AF65-F5344CB8AC3E}">
        <p14:creationId xmlns:p14="http://schemas.microsoft.com/office/powerpoint/2010/main" xmlns="" val="3346607320"/>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xmlns="" val="3281311066"/>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435" cy="1162050"/>
          </a:xfrm>
          <a:prstGeom prst="rect">
            <a:avLst/>
          </a:prstGeo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538" y="273051"/>
            <a:ext cx="5111262"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1"/>
            <a:ext cx="3008435"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xmlns="" val="3310866763"/>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166" y="4800600"/>
            <a:ext cx="5486400" cy="566738"/>
          </a:xfrm>
          <a:prstGeom prst="rect">
            <a:avLst/>
          </a:prstGeo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166"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166"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xmlns="" val="4143921625"/>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4">
            <a:lum/>
          </a:blip>
          <a:srcRect/>
          <a:stretch>
            <a:fillRect l="-1000" r="-1000"/>
          </a:stretch>
        </a:blipFill>
        <a:effectLst/>
      </p:bgPr>
    </p:bg>
    <p:spTree>
      <p:nvGrpSpPr>
        <p:cNvPr id="1" name=""/>
        <p:cNvGrpSpPr/>
        <p:nvPr/>
      </p:nvGrpSpPr>
      <p:grpSpPr>
        <a:xfrm>
          <a:off x="0" y="0"/>
          <a:ext cx="0" cy="0"/>
          <a:chOff x="0" y="0"/>
          <a:chExt cx="0" cy="0"/>
        </a:xfrm>
      </p:grpSpPr>
      <p:pic>
        <p:nvPicPr>
          <p:cNvPr id="1026" name="Picture 2" descr="03"/>
          <p:cNvPicPr>
            <a:picLocks noChangeAspect="1" noChangeArrowheads="1"/>
          </p:cNvPicPr>
          <p:nvPr/>
        </p:nvPicPr>
        <p:blipFill>
          <a:blip r:embed="rId15">
            <a:extLst>
              <a:ext uri="{28A0092B-C50C-407E-A947-70E740481C1C}">
                <a14:useLocalDpi xmlns:a14="http://schemas.microsoft.com/office/drawing/2010/main" xmlns=""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extLst>
      <p:ext uri="{BB962C8B-B14F-4D97-AF65-F5344CB8AC3E}">
        <p14:creationId xmlns:p14="http://schemas.microsoft.com/office/powerpoint/2010/main" xmlns="" val="164908008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ransition/>
  <p:hf hdr="0" ft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chart" Target="../charts/chart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38200" y="2819400"/>
            <a:ext cx="7772400" cy="612774"/>
          </a:xfrm>
        </p:spPr>
        <p:txBody>
          <a:bodyPr/>
          <a:lstStyle/>
          <a:p>
            <a:r>
              <a:rPr lang="en-IN" sz="3200" dirty="0" smtClean="0">
                <a:solidFill>
                  <a:srgbClr val="0070C0"/>
                </a:solidFill>
                <a:latin typeface="Calibri" pitchFamily="34" charset="0"/>
              </a:rPr>
              <a:t>Drinking Water and Sanitation Department</a:t>
            </a:r>
            <a:r>
              <a:rPr lang="en-IN" sz="3200" dirty="0" smtClean="0"/>
              <a:t/>
            </a:r>
            <a:br>
              <a:rPr lang="en-IN" sz="3200" dirty="0" smtClean="0"/>
            </a:br>
            <a:endParaRPr lang="en-IN" sz="3200" dirty="0"/>
          </a:p>
        </p:txBody>
      </p:sp>
      <p:sp>
        <p:nvSpPr>
          <p:cNvPr id="3" name="Subtitle 2"/>
          <p:cNvSpPr>
            <a:spLocks noGrp="1"/>
          </p:cNvSpPr>
          <p:nvPr>
            <p:ph type="subTitle" idx="1"/>
          </p:nvPr>
        </p:nvSpPr>
        <p:spPr>
          <a:xfrm>
            <a:off x="838200" y="3886200"/>
            <a:ext cx="7315200" cy="1752600"/>
          </a:xfrm>
        </p:spPr>
        <p:txBody>
          <a:bodyPr>
            <a:normAutofit/>
          </a:bodyPr>
          <a:lstStyle/>
          <a:p>
            <a:r>
              <a:rPr lang="en-IN" dirty="0" smtClean="0">
                <a:solidFill>
                  <a:srgbClr val="00B050"/>
                </a:solidFill>
                <a:latin typeface="Calibri" pitchFamily="34" charset="0"/>
              </a:rPr>
              <a:t>Perspective, Program Highlight, Innovations and Achievement (2013-14)</a:t>
            </a:r>
          </a:p>
          <a:p>
            <a:r>
              <a:rPr lang="en-IN" sz="2400" dirty="0" smtClean="0">
                <a:solidFill>
                  <a:srgbClr val="00B050"/>
                </a:solidFill>
                <a:latin typeface="Calibri" pitchFamily="34" charset="0"/>
              </a:rPr>
              <a:t>(Up to December, 2013)</a:t>
            </a:r>
            <a:endParaRPr lang="en-IN" sz="2400" dirty="0">
              <a:solidFill>
                <a:srgbClr val="00B050"/>
              </a:solidFill>
              <a:latin typeface="Calibri" pitchFamily="34" charset="0"/>
            </a:endParaRPr>
          </a:p>
        </p:txBody>
      </p:sp>
      <p:pic>
        <p:nvPicPr>
          <p:cNvPr id="4" name="Picture 3" descr="C:\Users\hp\Desktop\jharkhand-government-logo.png"/>
          <p:cNvPicPr/>
          <p:nvPr/>
        </p:nvPicPr>
        <p:blipFill>
          <a:blip r:embed="rId2" cstate="print">
            <a:extLst>
              <a:ext uri="{28A0092B-C50C-407E-A947-70E740481C1C}">
                <a14:useLocalDpi xmlns:lc="http://schemas.openxmlformats.org/drawingml/2006/lockedCanvas" xmlns:pic="http://schemas.openxmlformats.org/drawingml/2006/picture" xmlns="" xmlns:wpc="http://schemas.microsoft.com/office/word/2010/wordprocessingCanvas" xmlns:mc="http://schemas.openxmlformats.org/markup-compatibility/2006" xmlns:o="urn:schemas-microsoft-com:office:office" xmlns:v="urn:schemas-microsoft-com:vml" xmlns:wp14="http://schemas.microsoft.com/office/word/2010/wordprocessingDrawing" xmlns:w10="urn:schemas-microsoft-com:office:word" xmlns:w="http://schemas.openxmlformats.org/wordprocessingml/2006/main" xmlns:w14="http://schemas.microsoft.com/office/word/2010/wordml" xmlns:wpg="http://schemas.microsoft.com/office/word/2010/wordprocessingGroup" xmlns:wpi="http://schemas.microsoft.com/office/word/2010/wordprocessingInk" xmlns:wps="http://schemas.microsoft.com/office/word/2010/wordprocessingShape" xmlns:a14="http://schemas.microsoft.com/office/drawing/2010/main" xmlns:wne="http://schemas.microsoft.com/office/word/2006/wordml" xmlns:wp="http://schemas.openxmlformats.org/drawingml/2006/wordprocessingDrawing" xmlns:m="http://schemas.openxmlformats.org/officeDocument/2006/math" xmlns:ve="http://schemas.openxmlformats.org/markup-compatibility/2006" val="0"/>
              </a:ext>
            </a:extLst>
          </a:blip>
          <a:srcRect/>
          <a:stretch>
            <a:fillRect/>
          </a:stretch>
        </p:blipFill>
        <p:spPr bwMode="auto">
          <a:xfrm>
            <a:off x="3962400" y="1455332"/>
            <a:ext cx="792000" cy="906868"/>
          </a:xfrm>
          <a:prstGeom prst="rect">
            <a:avLst/>
          </a:prstGeom>
          <a:noFill/>
          <a:ln>
            <a:noFill/>
          </a:ln>
        </p:spPr>
      </p:pic>
      <p:sp>
        <p:nvSpPr>
          <p:cNvPr id="5" name="Rectangle 4"/>
          <p:cNvSpPr/>
          <p:nvPr/>
        </p:nvSpPr>
        <p:spPr>
          <a:xfrm>
            <a:off x="2438400" y="2438400"/>
            <a:ext cx="4065087" cy="523220"/>
          </a:xfrm>
          <a:prstGeom prst="rect">
            <a:avLst/>
          </a:prstGeom>
        </p:spPr>
        <p:txBody>
          <a:bodyPr wrap="none">
            <a:spAutoFit/>
          </a:bodyPr>
          <a:lstStyle/>
          <a:p>
            <a:pPr algn="ctr"/>
            <a:r>
              <a:rPr lang="en-IN" sz="2800" dirty="0" smtClean="0">
                <a:solidFill>
                  <a:srgbClr val="00B050"/>
                </a:solidFill>
                <a:latin typeface="Calibri" pitchFamily="34" charset="0"/>
              </a:rPr>
              <a:t>Government of Jharkhand </a:t>
            </a:r>
            <a:endParaRPr lang="en-US" sz="2800" dirty="0">
              <a:solidFill>
                <a:srgbClr val="00B050"/>
              </a:solidFill>
              <a:latin typeface="Calibri" pitchFamily="34" charset="0"/>
            </a:endParaRPr>
          </a:p>
        </p:txBody>
      </p:sp>
    </p:spTree>
    <p:extLst>
      <p:ext uri="{BB962C8B-B14F-4D97-AF65-F5344CB8AC3E}">
        <p14:creationId xmlns="" xmlns:p14="http://schemas.microsoft.com/office/powerpoint/2010/main" val="156074013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3200" dirty="0" smtClean="0"/>
              <a:t>Process Innovations in NRDWP : Highlights &amp; New Developments</a:t>
            </a:r>
            <a:endParaRPr lang="en-US" sz="3200" dirty="0"/>
          </a:p>
        </p:txBody>
      </p:sp>
      <p:sp>
        <p:nvSpPr>
          <p:cNvPr id="3" name="Content Placeholder 2"/>
          <p:cNvSpPr>
            <a:spLocks noGrp="1"/>
          </p:cNvSpPr>
          <p:nvPr>
            <p:ph idx="1"/>
          </p:nvPr>
        </p:nvSpPr>
        <p:spPr/>
        <p:txBody>
          <a:bodyPr>
            <a:normAutofit fontScale="62500" lnSpcReduction="20000"/>
          </a:bodyPr>
          <a:lstStyle/>
          <a:p>
            <a:r>
              <a:rPr lang="en-US" dirty="0" smtClean="0">
                <a:latin typeface="Calibri" pitchFamily="34" charset="0"/>
              </a:rPr>
              <a:t>Highlights</a:t>
            </a:r>
          </a:p>
          <a:p>
            <a:pPr lvl="1"/>
            <a:r>
              <a:rPr lang="en-US" dirty="0" smtClean="0">
                <a:latin typeface="Calibri" pitchFamily="34" charset="0"/>
              </a:rPr>
              <a:t>120.18% habitation covered against 20 point Target during the FY 2012-13</a:t>
            </a:r>
          </a:p>
          <a:p>
            <a:pPr lvl="1"/>
            <a:r>
              <a:rPr lang="en-US" dirty="0" smtClean="0">
                <a:latin typeface="Calibri" pitchFamily="34" charset="0"/>
              </a:rPr>
              <a:t>First Time Jharkhand Received additional Fund of Rs. 75.00 </a:t>
            </a:r>
            <a:r>
              <a:rPr lang="en-US" dirty="0" err="1" smtClean="0">
                <a:latin typeface="Calibri" pitchFamily="34" charset="0"/>
              </a:rPr>
              <a:t>Crore</a:t>
            </a:r>
            <a:r>
              <a:rPr lang="en-US" dirty="0" smtClean="0">
                <a:latin typeface="Calibri" pitchFamily="34" charset="0"/>
              </a:rPr>
              <a:t> from </a:t>
            </a:r>
            <a:r>
              <a:rPr lang="en-US" dirty="0" err="1" smtClean="0">
                <a:latin typeface="Calibri" pitchFamily="34" charset="0"/>
              </a:rPr>
              <a:t>GoI</a:t>
            </a:r>
            <a:r>
              <a:rPr lang="en-US" dirty="0" smtClean="0">
                <a:latin typeface="Calibri" pitchFamily="34" charset="0"/>
              </a:rPr>
              <a:t> in the Financial Year 2012-13</a:t>
            </a:r>
          </a:p>
          <a:p>
            <a:r>
              <a:rPr lang="en-US" dirty="0" smtClean="0">
                <a:latin typeface="Calibri" pitchFamily="34" charset="0"/>
              </a:rPr>
              <a:t>New Developments</a:t>
            </a:r>
          </a:p>
          <a:p>
            <a:pPr lvl="1"/>
            <a:r>
              <a:rPr lang="en-US" dirty="0" smtClean="0">
                <a:latin typeface="Calibri" pitchFamily="34" charset="0"/>
              </a:rPr>
              <a:t>Placement of District Project Management Unit (DPMU)</a:t>
            </a:r>
          </a:p>
          <a:p>
            <a:pPr lvl="1"/>
            <a:r>
              <a:rPr lang="en-US" dirty="0" smtClean="0">
                <a:latin typeface="Calibri" pitchFamily="34" charset="0"/>
              </a:rPr>
              <a:t>Involvement of Village Water and Sanitation Committee (VWSC)</a:t>
            </a:r>
          </a:p>
          <a:p>
            <a:pPr lvl="1"/>
            <a:r>
              <a:rPr lang="en-US" dirty="0" smtClean="0">
                <a:latin typeface="Calibri" pitchFamily="34" charset="0"/>
              </a:rPr>
              <a:t>Equipping Field officials with GPS and </a:t>
            </a:r>
            <a:r>
              <a:rPr lang="en-US" dirty="0" err="1" smtClean="0">
                <a:latin typeface="Calibri" pitchFamily="34" charset="0"/>
              </a:rPr>
              <a:t>Geomorphological</a:t>
            </a:r>
            <a:r>
              <a:rPr lang="en-US" dirty="0" smtClean="0">
                <a:latin typeface="Calibri" pitchFamily="34" charset="0"/>
              </a:rPr>
              <a:t> Maps</a:t>
            </a:r>
          </a:p>
          <a:p>
            <a:pPr lvl="1"/>
            <a:r>
              <a:rPr lang="en-US" dirty="0" smtClean="0">
                <a:latin typeface="Calibri" pitchFamily="34" charset="0"/>
              </a:rPr>
              <a:t>Solar Based Pipe Water Supply Scheme</a:t>
            </a:r>
          </a:p>
          <a:p>
            <a:pPr lvl="1"/>
            <a:r>
              <a:rPr lang="en-US" dirty="0" smtClean="0">
                <a:latin typeface="Calibri" pitchFamily="34" charset="0"/>
              </a:rPr>
              <a:t>Use of Pre Fabricated Water Tanks </a:t>
            </a:r>
          </a:p>
          <a:p>
            <a:pPr lvl="1"/>
            <a:r>
              <a:rPr lang="en-US" dirty="0" smtClean="0">
                <a:latin typeface="Calibri" pitchFamily="34" charset="0"/>
              </a:rPr>
              <a:t>PRI Training on O &amp; M of PWS &amp; DT</a:t>
            </a:r>
          </a:p>
          <a:p>
            <a:pPr lvl="1"/>
            <a:r>
              <a:rPr lang="en-US" dirty="0" smtClean="0">
                <a:latin typeface="Calibri" pitchFamily="34" charset="0"/>
              </a:rPr>
              <a:t>Partnership with NABARD, and NSDM</a:t>
            </a:r>
          </a:p>
          <a:p>
            <a:pPr lvl="1"/>
            <a:r>
              <a:rPr lang="en-US" dirty="0" smtClean="0">
                <a:latin typeface="Calibri" pitchFamily="34" charset="0"/>
              </a:rPr>
              <a:t>Skill Development under </a:t>
            </a:r>
            <a:r>
              <a:rPr lang="en-US" dirty="0" err="1" smtClean="0">
                <a:latin typeface="Calibri" pitchFamily="34" charset="0"/>
              </a:rPr>
              <a:t>Yuva</a:t>
            </a:r>
            <a:r>
              <a:rPr lang="en-US" dirty="0" smtClean="0">
                <a:latin typeface="Calibri" pitchFamily="34" charset="0"/>
              </a:rPr>
              <a:t> </a:t>
            </a:r>
            <a:r>
              <a:rPr lang="en-US" dirty="0" err="1" smtClean="0">
                <a:latin typeface="Calibri" pitchFamily="34" charset="0"/>
              </a:rPr>
              <a:t>Kaushal</a:t>
            </a:r>
            <a:r>
              <a:rPr lang="en-US" dirty="0" smtClean="0">
                <a:latin typeface="Calibri" pitchFamily="34" charset="0"/>
              </a:rPr>
              <a:t> </a:t>
            </a:r>
            <a:r>
              <a:rPr lang="en-US" dirty="0" err="1" smtClean="0">
                <a:latin typeface="Calibri" pitchFamily="34" charset="0"/>
              </a:rPr>
              <a:t>Vikash</a:t>
            </a:r>
            <a:r>
              <a:rPr lang="en-US" dirty="0" smtClean="0">
                <a:latin typeface="Calibri" pitchFamily="34" charset="0"/>
              </a:rPr>
              <a:t> scheme </a:t>
            </a:r>
          </a:p>
          <a:p>
            <a:pPr lvl="2"/>
            <a:r>
              <a:rPr lang="en-US" dirty="0" smtClean="0">
                <a:latin typeface="Calibri" pitchFamily="34" charset="0"/>
              </a:rPr>
              <a:t>Repair of DT</a:t>
            </a:r>
          </a:p>
          <a:p>
            <a:pPr lvl="2"/>
            <a:r>
              <a:rPr lang="en-US" dirty="0" smtClean="0">
                <a:latin typeface="Calibri" pitchFamily="34" charset="0"/>
              </a:rPr>
              <a:t>Pipeline</a:t>
            </a:r>
          </a:p>
          <a:p>
            <a:pPr lvl="2"/>
            <a:r>
              <a:rPr lang="en-US" dirty="0" smtClean="0">
                <a:latin typeface="Calibri" pitchFamily="34" charset="0"/>
              </a:rPr>
              <a:t>Motor &amp; Electrical Fitting</a:t>
            </a:r>
          </a:p>
          <a:p>
            <a:endParaRPr lang="en-US" dirty="0" smtClean="0"/>
          </a:p>
          <a:p>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3200" dirty="0" smtClean="0"/>
              <a:t>PPP Model For Rural PWSS : Jharkhand State </a:t>
            </a:r>
            <a:endParaRPr lang="en-US" sz="3200" dirty="0"/>
          </a:p>
        </p:txBody>
      </p:sp>
      <p:sp>
        <p:nvSpPr>
          <p:cNvPr id="6" name="TextBox 5"/>
          <p:cNvSpPr txBox="1"/>
          <p:nvPr/>
        </p:nvSpPr>
        <p:spPr>
          <a:xfrm>
            <a:off x="4953000" y="1219200"/>
            <a:ext cx="3276600" cy="1815882"/>
          </a:xfrm>
          <a:prstGeom prst="rect">
            <a:avLst/>
          </a:prstGeom>
          <a:gradFill flip="none" rotWithShape="1">
            <a:gsLst>
              <a:gs pos="0">
                <a:srgbClr val="92D050">
                  <a:tint val="66000"/>
                  <a:satMod val="160000"/>
                </a:srgbClr>
              </a:gs>
              <a:gs pos="50000">
                <a:srgbClr val="92D050">
                  <a:tint val="44500"/>
                  <a:satMod val="160000"/>
                </a:srgbClr>
              </a:gs>
              <a:gs pos="100000">
                <a:srgbClr val="92D050">
                  <a:tint val="23500"/>
                  <a:satMod val="160000"/>
                </a:srgbClr>
              </a:gs>
            </a:gsLst>
            <a:lin ang="16200000" scaled="1"/>
            <a:tileRect/>
          </a:gradFill>
        </p:spPr>
        <p:txBody>
          <a:bodyPr wrap="square" rtlCol="0">
            <a:spAutoFit/>
          </a:bodyPr>
          <a:lstStyle/>
          <a:p>
            <a:r>
              <a:rPr lang="en-US" sz="1600" dirty="0" smtClean="0">
                <a:latin typeface="Calibri" pitchFamily="34" charset="0"/>
              </a:rPr>
              <a:t>Key Obligations of VWSC:</a:t>
            </a:r>
          </a:p>
          <a:p>
            <a:pPr lvl="1">
              <a:buFont typeface="Wingdings" pitchFamily="2" charset="2"/>
              <a:buChar char="v"/>
            </a:pPr>
            <a:r>
              <a:rPr lang="en-US" sz="1600" dirty="0" smtClean="0">
                <a:latin typeface="Calibri" pitchFamily="34" charset="0"/>
              </a:rPr>
              <a:t>Supervision for running Raw Water Supply for 6 Hours a Day</a:t>
            </a:r>
          </a:p>
          <a:p>
            <a:pPr lvl="1">
              <a:buFont typeface="Wingdings" pitchFamily="2" charset="2"/>
              <a:buChar char="v"/>
            </a:pPr>
            <a:r>
              <a:rPr lang="en-US" sz="1600" dirty="0" smtClean="0">
                <a:latin typeface="Calibri" pitchFamily="34" charset="0"/>
              </a:rPr>
              <a:t>Regularizing Illegal Connection before Handing Over</a:t>
            </a:r>
          </a:p>
          <a:p>
            <a:pPr lvl="1">
              <a:buFont typeface="Wingdings" pitchFamily="2" charset="2"/>
              <a:buChar char="v"/>
            </a:pPr>
            <a:r>
              <a:rPr lang="en-US" sz="1600" dirty="0" smtClean="0">
                <a:latin typeface="Calibri" pitchFamily="34" charset="0"/>
              </a:rPr>
              <a:t>Prevent illegal Consumptions</a:t>
            </a:r>
            <a:endParaRPr lang="en-US" sz="1600" dirty="0">
              <a:latin typeface="Calibri" pitchFamily="34" charset="0"/>
            </a:endParaRPr>
          </a:p>
        </p:txBody>
      </p:sp>
      <p:sp>
        <p:nvSpPr>
          <p:cNvPr id="10" name="TextBox 9"/>
          <p:cNvSpPr txBox="1"/>
          <p:nvPr/>
        </p:nvSpPr>
        <p:spPr>
          <a:xfrm>
            <a:off x="4419600" y="4953000"/>
            <a:ext cx="1524000" cy="646331"/>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r>
              <a:rPr lang="en-US" dirty="0" smtClean="0"/>
              <a:t>Payment of user charge</a:t>
            </a:r>
            <a:endParaRPr lang="en-US" dirty="0"/>
          </a:p>
        </p:txBody>
      </p:sp>
      <p:sp>
        <p:nvSpPr>
          <p:cNvPr id="11" name="TextBox 10"/>
          <p:cNvSpPr txBox="1"/>
          <p:nvPr/>
        </p:nvSpPr>
        <p:spPr>
          <a:xfrm>
            <a:off x="1371600" y="4267200"/>
            <a:ext cx="2057400" cy="646331"/>
          </a:xfrm>
          <a:prstGeom prst="rect">
            <a:avLst/>
          </a:prstGeom>
        </p:spPr>
        <p:style>
          <a:lnRef idx="1">
            <a:schemeClr val="accent2"/>
          </a:lnRef>
          <a:fillRef idx="3">
            <a:schemeClr val="accent2"/>
          </a:fillRef>
          <a:effectRef idx="2">
            <a:schemeClr val="accent2"/>
          </a:effectRef>
          <a:fontRef idx="minor">
            <a:schemeClr val="lt1"/>
          </a:fontRef>
        </p:style>
        <p:txBody>
          <a:bodyPr wrap="square" rtlCol="0">
            <a:spAutoFit/>
          </a:bodyPr>
          <a:lstStyle/>
          <a:p>
            <a:r>
              <a:rPr lang="en-US" dirty="0" smtClean="0"/>
              <a:t>Service Provision as per contract</a:t>
            </a:r>
            <a:endParaRPr lang="en-US" dirty="0"/>
          </a:p>
        </p:txBody>
      </p:sp>
      <p:graphicFrame>
        <p:nvGraphicFramePr>
          <p:cNvPr id="5" name="Content Placeholder 4"/>
          <p:cNvGraphicFramePr>
            <a:graphicFrameLocks noGrp="1"/>
          </p:cNvGraphicFramePr>
          <p:nvPr>
            <p:ph idx="1"/>
          </p:nvPr>
        </p:nvGraphicFramePr>
        <p:xfrm>
          <a:off x="914400" y="1905000"/>
          <a:ext cx="7162800" cy="4144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8" name="TextBox 7"/>
          <p:cNvSpPr txBox="1"/>
          <p:nvPr/>
        </p:nvSpPr>
        <p:spPr>
          <a:xfrm>
            <a:off x="6400800" y="4343400"/>
            <a:ext cx="2590800" cy="1077218"/>
          </a:xfrm>
          <a:prstGeom prst="rect">
            <a:avLst/>
          </a:prstGeom>
          <a:ln/>
        </p:spPr>
        <p:style>
          <a:lnRef idx="1">
            <a:schemeClr val="accent5"/>
          </a:lnRef>
          <a:fillRef idx="2">
            <a:schemeClr val="accent5"/>
          </a:fillRef>
          <a:effectRef idx="1">
            <a:schemeClr val="accent5"/>
          </a:effectRef>
          <a:fontRef idx="minor">
            <a:schemeClr val="dk1"/>
          </a:fontRef>
        </p:style>
        <p:txBody>
          <a:bodyPr wrap="square" rtlCol="0">
            <a:spAutoFit/>
          </a:bodyPr>
          <a:lstStyle/>
          <a:p>
            <a:r>
              <a:rPr lang="en-US" sz="1600" dirty="0" smtClean="0">
                <a:latin typeface="Calibri" pitchFamily="34" charset="0"/>
              </a:rPr>
              <a:t>Key Obligation of DWSC:</a:t>
            </a:r>
          </a:p>
          <a:p>
            <a:pPr>
              <a:buFont typeface="Wingdings" pitchFamily="2" charset="2"/>
              <a:buChar char="v"/>
            </a:pPr>
            <a:r>
              <a:rPr lang="en-US" sz="1600" dirty="0" smtClean="0">
                <a:latin typeface="Calibri" pitchFamily="34" charset="0"/>
              </a:rPr>
              <a:t>Assistance  to Operator</a:t>
            </a:r>
          </a:p>
          <a:p>
            <a:pPr>
              <a:buFont typeface="Wingdings" pitchFamily="2" charset="2"/>
              <a:buChar char="v"/>
            </a:pPr>
            <a:r>
              <a:rPr lang="en-US" sz="1600" dirty="0" smtClean="0">
                <a:latin typeface="Calibri" pitchFamily="34" charset="0"/>
              </a:rPr>
              <a:t>Monitoring and Supervision</a:t>
            </a:r>
            <a:endParaRPr lang="en-US" sz="1600" dirty="0">
              <a:latin typeface="Calibri" pitchFamily="34" charset="0"/>
            </a:endParaRPr>
          </a:p>
        </p:txBody>
      </p:sp>
      <p:sp>
        <p:nvSpPr>
          <p:cNvPr id="7" name="TextBox 6"/>
          <p:cNvSpPr txBox="1"/>
          <p:nvPr/>
        </p:nvSpPr>
        <p:spPr>
          <a:xfrm>
            <a:off x="457200" y="1600200"/>
            <a:ext cx="3124200" cy="2308324"/>
          </a:xfrm>
          <a:prstGeom prst="rect">
            <a:avLst/>
          </a:prstGeom>
          <a:solidFill>
            <a:schemeClr val="accent3"/>
          </a:solidFill>
          <a:ln>
            <a:noFill/>
          </a:ln>
        </p:spPr>
        <p:style>
          <a:lnRef idx="1">
            <a:schemeClr val="accent2"/>
          </a:lnRef>
          <a:fillRef idx="2">
            <a:schemeClr val="accent2"/>
          </a:fillRef>
          <a:effectRef idx="1">
            <a:schemeClr val="accent2"/>
          </a:effectRef>
          <a:fontRef idx="minor">
            <a:schemeClr val="dk1"/>
          </a:fontRef>
        </p:style>
        <p:txBody>
          <a:bodyPr wrap="square" rtlCol="0">
            <a:spAutoFit/>
          </a:bodyPr>
          <a:lstStyle/>
          <a:p>
            <a:r>
              <a:rPr lang="en-US" sz="1600" dirty="0" smtClean="0">
                <a:solidFill>
                  <a:schemeClr val="accent6">
                    <a:lumMod val="50000"/>
                  </a:schemeClr>
                </a:solidFill>
                <a:latin typeface="Calibri" pitchFamily="34" charset="0"/>
              </a:rPr>
              <a:t>Key Obligations of Contractor </a:t>
            </a:r>
          </a:p>
          <a:p>
            <a:pPr>
              <a:buFont typeface="Wingdings" pitchFamily="2" charset="2"/>
              <a:buChar char="v"/>
            </a:pPr>
            <a:r>
              <a:rPr lang="en-US" sz="1600" dirty="0" smtClean="0">
                <a:solidFill>
                  <a:schemeClr val="accent6">
                    <a:lumMod val="50000"/>
                  </a:schemeClr>
                </a:solidFill>
                <a:latin typeface="Calibri" pitchFamily="34" charset="0"/>
              </a:rPr>
              <a:t>Provide 55 LPCD/as per Demand by Community</a:t>
            </a:r>
          </a:p>
          <a:p>
            <a:pPr>
              <a:buFont typeface="Wingdings" pitchFamily="2" charset="2"/>
              <a:buChar char="v"/>
            </a:pPr>
            <a:r>
              <a:rPr lang="en-US" sz="1600" dirty="0" smtClean="0">
                <a:solidFill>
                  <a:schemeClr val="accent6">
                    <a:lumMod val="50000"/>
                  </a:schemeClr>
                </a:solidFill>
                <a:latin typeface="Calibri" pitchFamily="34" charset="0"/>
              </a:rPr>
              <a:t>Training of VWSC Member</a:t>
            </a:r>
          </a:p>
          <a:p>
            <a:pPr>
              <a:buFont typeface="Wingdings" pitchFamily="2" charset="2"/>
              <a:buChar char="v"/>
            </a:pPr>
            <a:r>
              <a:rPr lang="en-US" sz="1600" dirty="0" smtClean="0">
                <a:solidFill>
                  <a:schemeClr val="accent6">
                    <a:lumMod val="50000"/>
                  </a:schemeClr>
                </a:solidFill>
                <a:latin typeface="Calibri" pitchFamily="34" charset="0"/>
              </a:rPr>
              <a:t>O &amp; M of Water Works</a:t>
            </a:r>
          </a:p>
          <a:p>
            <a:pPr>
              <a:buFont typeface="Wingdings" pitchFamily="2" charset="2"/>
              <a:buChar char="v"/>
            </a:pPr>
            <a:r>
              <a:rPr lang="en-US" sz="1600" dirty="0" smtClean="0">
                <a:solidFill>
                  <a:schemeClr val="accent6">
                    <a:lumMod val="50000"/>
                  </a:schemeClr>
                </a:solidFill>
                <a:latin typeface="Calibri" pitchFamily="34" charset="0"/>
              </a:rPr>
              <a:t>Maintain Log Book for Water Supply &amp; Complaint Registrar</a:t>
            </a:r>
          </a:p>
          <a:p>
            <a:pPr>
              <a:buFont typeface="Wingdings" pitchFamily="2" charset="2"/>
              <a:buChar char="v"/>
            </a:pPr>
            <a:r>
              <a:rPr lang="en-US" sz="1600" dirty="0" smtClean="0">
                <a:solidFill>
                  <a:schemeClr val="accent6">
                    <a:lumMod val="50000"/>
                  </a:schemeClr>
                </a:solidFill>
                <a:latin typeface="Calibri" pitchFamily="34" charset="0"/>
              </a:rPr>
              <a:t>Round the clock availability of Operator</a:t>
            </a:r>
            <a:endParaRPr lang="en-US" sz="1600" dirty="0">
              <a:solidFill>
                <a:schemeClr val="accent6">
                  <a:lumMod val="50000"/>
                </a:schemeClr>
              </a:solidFill>
              <a:latin typeface="Calibri" pitchFamily="34" charset="0"/>
            </a:endParaRPr>
          </a:p>
        </p:txBody>
      </p:sp>
      <p:sp>
        <p:nvSpPr>
          <p:cNvPr id="9" name="TextBox 8"/>
          <p:cNvSpPr txBox="1"/>
          <p:nvPr/>
        </p:nvSpPr>
        <p:spPr>
          <a:xfrm>
            <a:off x="3657600" y="1752600"/>
            <a:ext cx="1524000" cy="584775"/>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en-US" sz="1600" dirty="0" smtClean="0">
                <a:latin typeface="Calibri" pitchFamily="34" charset="0"/>
              </a:rPr>
              <a:t>Collection of user charge</a:t>
            </a:r>
            <a:endParaRPr lang="en-US" sz="1600" dirty="0">
              <a:latin typeface="Calibri" pitchFamily="34"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3100" dirty="0" smtClean="0"/>
              <a:t>Operation and Maintenance of Rural Pipe Water Supply in PPP Mode</a:t>
            </a:r>
            <a:endParaRPr lang="en-US" sz="3100" dirty="0"/>
          </a:p>
        </p:txBody>
      </p:sp>
      <p:graphicFrame>
        <p:nvGraphicFramePr>
          <p:cNvPr id="4" name="Content Placeholder 3"/>
          <p:cNvGraphicFramePr>
            <a:graphicFrameLocks noGrp="1"/>
          </p:cNvGraphicFramePr>
          <p:nvPr>
            <p:ph idx="1"/>
          </p:nvPr>
        </p:nvGraphicFramePr>
        <p:xfrm>
          <a:off x="457200" y="1600200"/>
          <a:ext cx="8229600" cy="3881120"/>
        </p:xfrm>
        <a:graphic>
          <a:graphicData uri="http://schemas.openxmlformats.org/drawingml/2006/table">
            <a:tbl>
              <a:tblPr firstRow="1" bandRow="1">
                <a:tableStyleId>{21E4AEA4-8DFA-4A89-87EB-49C32662AFE0}</a:tableStyleId>
              </a:tblPr>
              <a:tblGrid>
                <a:gridCol w="2286000"/>
                <a:gridCol w="3200400"/>
                <a:gridCol w="2743200"/>
              </a:tblGrid>
              <a:tr h="370840">
                <a:tc>
                  <a:txBody>
                    <a:bodyPr/>
                    <a:lstStyle/>
                    <a:p>
                      <a:r>
                        <a:rPr lang="en-US" dirty="0" smtClean="0"/>
                        <a:t>SL No</a:t>
                      </a:r>
                      <a:endParaRPr lang="en-US" dirty="0"/>
                    </a:p>
                  </a:txBody>
                  <a:tcPr/>
                </a:tc>
                <a:tc>
                  <a:txBody>
                    <a:bodyPr/>
                    <a:lstStyle/>
                    <a:p>
                      <a:r>
                        <a:rPr lang="en-US" dirty="0" smtClean="0"/>
                        <a:t>District</a:t>
                      </a:r>
                      <a:endParaRPr lang="en-US" dirty="0"/>
                    </a:p>
                  </a:txBody>
                  <a:tcPr/>
                </a:tc>
                <a:tc>
                  <a:txBody>
                    <a:bodyPr/>
                    <a:lstStyle/>
                    <a:p>
                      <a:r>
                        <a:rPr lang="en-US" dirty="0" smtClean="0"/>
                        <a:t>Mini PWS ( No)</a:t>
                      </a:r>
                      <a:endParaRPr lang="en-US" dirty="0"/>
                    </a:p>
                  </a:txBody>
                  <a:tcPr/>
                </a:tc>
              </a:tr>
              <a:tr h="370840">
                <a:tc>
                  <a:txBody>
                    <a:bodyPr/>
                    <a:lstStyle/>
                    <a:p>
                      <a:r>
                        <a:rPr lang="en-US" dirty="0" smtClean="0"/>
                        <a:t>1</a:t>
                      </a:r>
                      <a:endParaRPr lang="en-US" dirty="0"/>
                    </a:p>
                  </a:txBody>
                  <a:tcPr/>
                </a:tc>
                <a:tc>
                  <a:txBody>
                    <a:bodyPr/>
                    <a:lstStyle/>
                    <a:p>
                      <a:r>
                        <a:rPr lang="en-US" dirty="0" err="1" smtClean="0"/>
                        <a:t>Medininagar</a:t>
                      </a:r>
                      <a:endParaRPr lang="en-US" dirty="0"/>
                    </a:p>
                  </a:txBody>
                  <a:tcPr/>
                </a:tc>
                <a:tc>
                  <a:txBody>
                    <a:bodyPr/>
                    <a:lstStyle/>
                    <a:p>
                      <a:r>
                        <a:rPr lang="en-US" dirty="0" smtClean="0"/>
                        <a:t>99</a:t>
                      </a:r>
                      <a:endParaRPr lang="en-US" dirty="0"/>
                    </a:p>
                  </a:txBody>
                  <a:tcPr/>
                </a:tc>
              </a:tr>
              <a:tr h="370840">
                <a:tc>
                  <a:txBody>
                    <a:bodyPr/>
                    <a:lstStyle/>
                    <a:p>
                      <a:r>
                        <a:rPr lang="en-US" dirty="0" smtClean="0"/>
                        <a:t>2</a:t>
                      </a:r>
                      <a:endParaRPr lang="en-US" dirty="0"/>
                    </a:p>
                  </a:txBody>
                  <a:tcPr/>
                </a:tc>
                <a:tc>
                  <a:txBody>
                    <a:bodyPr/>
                    <a:lstStyle/>
                    <a:p>
                      <a:r>
                        <a:rPr lang="en-US" dirty="0" err="1" smtClean="0"/>
                        <a:t>Garhwa</a:t>
                      </a:r>
                      <a:endParaRPr lang="en-US" dirty="0"/>
                    </a:p>
                  </a:txBody>
                  <a:tcPr/>
                </a:tc>
                <a:tc>
                  <a:txBody>
                    <a:bodyPr/>
                    <a:lstStyle/>
                    <a:p>
                      <a:r>
                        <a:rPr lang="en-US" dirty="0" smtClean="0"/>
                        <a:t>20</a:t>
                      </a:r>
                      <a:endParaRPr lang="en-US" dirty="0"/>
                    </a:p>
                  </a:txBody>
                  <a:tcPr/>
                </a:tc>
              </a:tr>
              <a:tr h="370840">
                <a:tc>
                  <a:txBody>
                    <a:bodyPr/>
                    <a:lstStyle/>
                    <a:p>
                      <a:r>
                        <a:rPr lang="en-US" dirty="0" smtClean="0"/>
                        <a:t>3</a:t>
                      </a:r>
                      <a:endParaRPr lang="en-US" dirty="0"/>
                    </a:p>
                  </a:txBody>
                  <a:tcPr/>
                </a:tc>
                <a:tc>
                  <a:txBody>
                    <a:bodyPr/>
                    <a:lstStyle/>
                    <a:p>
                      <a:r>
                        <a:rPr lang="en-US" dirty="0" err="1" smtClean="0"/>
                        <a:t>Sahebganj</a:t>
                      </a:r>
                      <a:endParaRPr lang="en-US" dirty="0"/>
                    </a:p>
                  </a:txBody>
                  <a:tcPr/>
                </a:tc>
                <a:tc>
                  <a:txBody>
                    <a:bodyPr/>
                    <a:lstStyle/>
                    <a:p>
                      <a:r>
                        <a:rPr lang="en-US" dirty="0" smtClean="0"/>
                        <a:t>29</a:t>
                      </a:r>
                      <a:endParaRPr lang="en-US" dirty="0"/>
                    </a:p>
                  </a:txBody>
                  <a:tcPr/>
                </a:tc>
              </a:tr>
              <a:tr h="370840">
                <a:tc>
                  <a:txBody>
                    <a:bodyPr/>
                    <a:lstStyle/>
                    <a:p>
                      <a:r>
                        <a:rPr lang="en-US" dirty="0" smtClean="0"/>
                        <a:t>4</a:t>
                      </a:r>
                      <a:endParaRPr lang="en-US" dirty="0"/>
                    </a:p>
                  </a:txBody>
                  <a:tcPr/>
                </a:tc>
                <a:tc>
                  <a:txBody>
                    <a:bodyPr/>
                    <a:lstStyle/>
                    <a:p>
                      <a:r>
                        <a:rPr lang="en-US" dirty="0" err="1" smtClean="0"/>
                        <a:t>Pakur</a:t>
                      </a:r>
                      <a:endParaRPr lang="en-US" dirty="0"/>
                    </a:p>
                  </a:txBody>
                  <a:tcPr/>
                </a:tc>
                <a:tc>
                  <a:txBody>
                    <a:bodyPr/>
                    <a:lstStyle/>
                    <a:p>
                      <a:r>
                        <a:rPr lang="en-US" dirty="0" smtClean="0"/>
                        <a:t>15</a:t>
                      </a:r>
                      <a:endParaRPr lang="en-US" dirty="0"/>
                    </a:p>
                  </a:txBody>
                  <a:tcPr/>
                </a:tc>
              </a:tr>
              <a:tr h="43180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Cost Recovery  Norm</a:t>
                      </a:r>
                    </a:p>
                    <a:p>
                      <a:endParaRPr lang="en-US" dirty="0"/>
                    </a:p>
                  </a:txBody>
                  <a:tcPr/>
                </a:tc>
                <a:tc>
                  <a:txBody>
                    <a:bodyPr/>
                    <a:lstStyle/>
                    <a:p>
                      <a:r>
                        <a:rPr lang="en-US" dirty="0" smtClean="0"/>
                        <a:t>1</a:t>
                      </a:r>
                      <a:r>
                        <a:rPr lang="en-US" baseline="30000" dirty="0" smtClean="0"/>
                        <a:t>st</a:t>
                      </a:r>
                      <a:r>
                        <a:rPr lang="en-US" dirty="0" smtClean="0"/>
                        <a:t> Year</a:t>
                      </a:r>
                      <a:endParaRPr lang="en-US" dirty="0"/>
                    </a:p>
                  </a:txBody>
                  <a:tcPr/>
                </a:tc>
                <a:tc>
                  <a:txBody>
                    <a:bodyPr/>
                    <a:lstStyle/>
                    <a:p>
                      <a:r>
                        <a:rPr lang="en-US" dirty="0" smtClean="0"/>
                        <a:t>10%</a:t>
                      </a:r>
                      <a:endParaRPr lang="en-US" dirty="0"/>
                    </a:p>
                  </a:txBody>
                  <a:tcPr/>
                </a:tc>
              </a:tr>
              <a:tr h="370840">
                <a:tc>
                  <a:txBody>
                    <a:bodyPr/>
                    <a:lstStyle/>
                    <a:p>
                      <a:endParaRPr lang="en-US" dirty="0"/>
                    </a:p>
                  </a:txBody>
                  <a:tcPr/>
                </a:tc>
                <a:tc>
                  <a:txBody>
                    <a:bodyPr/>
                    <a:lstStyle/>
                    <a:p>
                      <a:r>
                        <a:rPr lang="en-US" dirty="0" smtClean="0"/>
                        <a:t>2</a:t>
                      </a:r>
                      <a:r>
                        <a:rPr lang="en-US" baseline="30000" dirty="0" smtClean="0"/>
                        <a:t>nd</a:t>
                      </a:r>
                      <a:r>
                        <a:rPr lang="en-US" dirty="0" smtClean="0"/>
                        <a:t> Year</a:t>
                      </a:r>
                      <a:endParaRPr lang="en-US" dirty="0"/>
                    </a:p>
                  </a:txBody>
                  <a:tcPr/>
                </a:tc>
                <a:tc>
                  <a:txBody>
                    <a:bodyPr/>
                    <a:lstStyle/>
                    <a:p>
                      <a:r>
                        <a:rPr lang="en-US" dirty="0" smtClean="0"/>
                        <a:t>20%</a:t>
                      </a:r>
                      <a:endParaRPr lang="en-US" dirty="0"/>
                    </a:p>
                  </a:txBody>
                  <a:tcPr/>
                </a:tc>
              </a:tr>
              <a:tr h="370840">
                <a:tc>
                  <a:txBody>
                    <a:bodyPr/>
                    <a:lstStyle/>
                    <a:p>
                      <a:endParaRPr lang="en-US" dirty="0"/>
                    </a:p>
                  </a:txBody>
                  <a:tcPr/>
                </a:tc>
                <a:tc>
                  <a:txBody>
                    <a:bodyPr/>
                    <a:lstStyle/>
                    <a:p>
                      <a:r>
                        <a:rPr lang="en-US" dirty="0" smtClean="0"/>
                        <a:t>3</a:t>
                      </a:r>
                      <a:r>
                        <a:rPr lang="en-US" baseline="30000" dirty="0" smtClean="0"/>
                        <a:t>rd</a:t>
                      </a:r>
                      <a:r>
                        <a:rPr lang="en-US" dirty="0" smtClean="0"/>
                        <a:t> Year</a:t>
                      </a:r>
                      <a:endParaRPr lang="en-US" dirty="0"/>
                    </a:p>
                  </a:txBody>
                  <a:tcPr/>
                </a:tc>
                <a:tc>
                  <a:txBody>
                    <a:bodyPr/>
                    <a:lstStyle/>
                    <a:p>
                      <a:r>
                        <a:rPr lang="en-US" dirty="0" smtClean="0"/>
                        <a:t>30%</a:t>
                      </a:r>
                      <a:endParaRPr lang="en-US" dirty="0"/>
                    </a:p>
                  </a:txBody>
                  <a:tcPr/>
                </a:tc>
              </a:tr>
              <a:tr h="370840">
                <a:tc>
                  <a:txBody>
                    <a:bodyPr/>
                    <a:lstStyle/>
                    <a:p>
                      <a:endParaRPr lang="en-US" dirty="0"/>
                    </a:p>
                  </a:txBody>
                  <a:tcPr/>
                </a:tc>
                <a:tc>
                  <a:txBody>
                    <a:bodyPr/>
                    <a:lstStyle/>
                    <a:p>
                      <a:r>
                        <a:rPr lang="en-US" dirty="0" smtClean="0"/>
                        <a:t>4</a:t>
                      </a:r>
                      <a:r>
                        <a:rPr lang="en-US" baseline="30000" dirty="0" smtClean="0"/>
                        <a:t>th</a:t>
                      </a:r>
                      <a:r>
                        <a:rPr lang="en-US" dirty="0" smtClean="0"/>
                        <a:t> Year</a:t>
                      </a:r>
                      <a:endParaRPr lang="en-US" dirty="0"/>
                    </a:p>
                  </a:txBody>
                  <a:tcPr/>
                </a:tc>
                <a:tc>
                  <a:txBody>
                    <a:bodyPr/>
                    <a:lstStyle/>
                    <a:p>
                      <a:r>
                        <a:rPr lang="en-US" dirty="0" smtClean="0"/>
                        <a:t>100%</a:t>
                      </a:r>
                      <a:endParaRPr lang="en-US" dirty="0"/>
                    </a:p>
                  </a:txBody>
                  <a:tcPr/>
                </a:tc>
              </a:tr>
            </a:tbl>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2800" dirty="0" smtClean="0"/>
              <a:t>Incentivizing Participation through sensitive and Flexible Pricing</a:t>
            </a:r>
            <a:endParaRPr lang="en-US" sz="2800" dirty="0"/>
          </a:p>
        </p:txBody>
      </p:sp>
      <p:sp>
        <p:nvSpPr>
          <p:cNvPr id="3" name="Content Placeholder 2"/>
          <p:cNvSpPr>
            <a:spLocks noGrp="1"/>
          </p:cNvSpPr>
          <p:nvPr>
            <p:ph idx="1"/>
          </p:nvPr>
        </p:nvSpPr>
        <p:spPr/>
        <p:txBody>
          <a:bodyPr>
            <a:normAutofit/>
          </a:bodyPr>
          <a:lstStyle/>
          <a:p>
            <a:r>
              <a:rPr lang="en-US" sz="1800" dirty="0" smtClean="0">
                <a:latin typeface="Calibri" pitchFamily="34" charset="0"/>
              </a:rPr>
              <a:t>Pioneering Effort by DWSD to enhance VWSC participation in managing PWS schemes</a:t>
            </a:r>
          </a:p>
          <a:p>
            <a:r>
              <a:rPr lang="en-US" sz="1800" dirty="0" smtClean="0">
                <a:latin typeface="Calibri" pitchFamily="34" charset="0"/>
              </a:rPr>
              <a:t>Step Wise reduction from 4.40 (10-11) to 2.20 (11-12) and 1.10 (12-13)</a:t>
            </a:r>
          </a:p>
          <a:p>
            <a:r>
              <a:rPr lang="en-US" sz="1800" dirty="0" smtClean="0">
                <a:latin typeface="Calibri" pitchFamily="34" charset="0"/>
              </a:rPr>
              <a:t>VWSC managed PWS schemes charged with Rs 1.10 per unit (Normal rate is Rs. 4.40 per unit)</a:t>
            </a:r>
          </a:p>
          <a:p>
            <a:r>
              <a:rPr lang="en-US" sz="1800" dirty="0" smtClean="0">
                <a:latin typeface="Calibri" pitchFamily="34" charset="0"/>
              </a:rPr>
              <a:t>If a scheme fails to supply water , No Power connection provided</a:t>
            </a:r>
          </a:p>
          <a:p>
            <a:r>
              <a:rPr lang="en-US" sz="1800" dirty="0" smtClean="0">
                <a:latin typeface="Calibri" pitchFamily="34" charset="0"/>
              </a:rPr>
              <a:t>Power cost previously accounting for 60% of the O &amp;M is reduced to 40%</a:t>
            </a:r>
          </a:p>
          <a:p>
            <a:r>
              <a:rPr lang="en-US" sz="1800" dirty="0" smtClean="0">
                <a:latin typeface="Calibri" pitchFamily="34" charset="0"/>
              </a:rPr>
              <a:t>More fund now available for O&amp;M</a:t>
            </a:r>
            <a:endParaRPr lang="en-US" sz="1800" dirty="0">
              <a:latin typeface="Calibri" pitchFamily="34" charset="0"/>
            </a:endParaRPr>
          </a:p>
        </p:txBody>
      </p:sp>
      <p:graphicFrame>
        <p:nvGraphicFramePr>
          <p:cNvPr id="4" name="Content Placeholder 3"/>
          <p:cNvGraphicFramePr>
            <a:graphicFrameLocks/>
          </p:cNvGraphicFramePr>
          <p:nvPr/>
        </p:nvGraphicFramePr>
        <p:xfrm>
          <a:off x="2438400" y="3581400"/>
          <a:ext cx="6705600" cy="3078163"/>
        </p:xfrm>
        <a:graphic>
          <a:graphicData uri="http://schemas.openxmlformats.org/drawingml/2006/chart">
            <c:chart xmlns:c="http://schemas.openxmlformats.org/drawingml/2006/chart" xmlns:r="http://schemas.openxmlformats.org/officeDocument/2006/relationships" r:id="rId2"/>
          </a:graphicData>
        </a:graphic>
      </p:graphicFrame>
      <p:sp>
        <p:nvSpPr>
          <p:cNvPr id="5" name="TextBox 4"/>
          <p:cNvSpPr txBox="1"/>
          <p:nvPr/>
        </p:nvSpPr>
        <p:spPr>
          <a:xfrm>
            <a:off x="381000" y="4343400"/>
            <a:ext cx="2590800" cy="1077218"/>
          </a:xfrm>
          <a:prstGeom prst="rect">
            <a:avLst/>
          </a:prstGeom>
          <a:solidFill>
            <a:schemeClr val="accent6">
              <a:lumMod val="20000"/>
              <a:lumOff val="80000"/>
            </a:schemeClr>
          </a:solidFill>
        </p:spPr>
        <p:txBody>
          <a:bodyPr wrap="square" rtlCol="0">
            <a:spAutoFit/>
          </a:bodyPr>
          <a:lstStyle/>
          <a:p>
            <a:r>
              <a:rPr lang="en-US" sz="1600" dirty="0" smtClean="0"/>
              <a:t>Temporal Trend in Reduction of Electricity Charge as observed in </a:t>
            </a:r>
            <a:r>
              <a:rPr lang="en-US" sz="1600" dirty="0" err="1" smtClean="0"/>
              <a:t>Gadri</a:t>
            </a:r>
            <a:r>
              <a:rPr lang="en-US" sz="1600" dirty="0" smtClean="0"/>
              <a:t> village</a:t>
            </a:r>
            <a:endParaRPr lang="en-US" sz="16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sz="2800" dirty="0" smtClean="0"/>
              <a:t>Fund Transfer to VWSC For NRDWP</a:t>
            </a:r>
            <a:endParaRPr lang="en-US" sz="2800" dirty="0"/>
          </a:p>
        </p:txBody>
      </p:sp>
      <p:graphicFrame>
        <p:nvGraphicFramePr>
          <p:cNvPr id="6" name="Content Placeholder 5"/>
          <p:cNvGraphicFramePr>
            <a:graphicFrameLocks noGrp="1"/>
          </p:cNvGraphicFramePr>
          <p:nvPr>
            <p:ph idx="1"/>
          </p:nvPr>
        </p:nvGraphicFramePr>
        <p:xfrm>
          <a:off x="457200" y="1600200"/>
          <a:ext cx="8305800" cy="3200400"/>
        </p:xfrm>
        <a:graphic>
          <a:graphicData uri="http://schemas.openxmlformats.org/drawingml/2006/table">
            <a:tbl>
              <a:tblPr firstRow="1" bandRow="1">
                <a:tableStyleId>{00A15C55-8517-42AA-B614-E9B94910E393}</a:tableStyleId>
              </a:tblPr>
              <a:tblGrid>
                <a:gridCol w="838200"/>
                <a:gridCol w="2057400"/>
                <a:gridCol w="1752600"/>
                <a:gridCol w="3657600"/>
              </a:tblGrid>
              <a:tr h="370840">
                <a:tc>
                  <a:txBody>
                    <a:bodyPr/>
                    <a:lstStyle/>
                    <a:p>
                      <a:r>
                        <a:rPr lang="en-US" dirty="0" err="1" smtClean="0"/>
                        <a:t>Sl</a:t>
                      </a:r>
                      <a:r>
                        <a:rPr lang="en-US" dirty="0" smtClean="0"/>
                        <a:t> No</a:t>
                      </a:r>
                      <a:endParaRPr lang="en-US" dirty="0"/>
                    </a:p>
                  </a:txBody>
                  <a:tcPr/>
                </a:tc>
                <a:tc>
                  <a:txBody>
                    <a:bodyPr/>
                    <a:lstStyle/>
                    <a:p>
                      <a:r>
                        <a:rPr lang="en-US" dirty="0" smtClean="0"/>
                        <a:t>Purpose </a:t>
                      </a:r>
                      <a:endParaRPr lang="en-US" dirty="0"/>
                    </a:p>
                  </a:txBody>
                  <a:tcPr/>
                </a:tc>
                <a:tc>
                  <a:txBody>
                    <a:bodyPr/>
                    <a:lstStyle/>
                    <a:p>
                      <a:r>
                        <a:rPr lang="en-US" dirty="0" smtClean="0"/>
                        <a:t>Amount Transferred</a:t>
                      </a:r>
                      <a:endParaRPr lang="en-US" dirty="0"/>
                    </a:p>
                  </a:txBody>
                  <a:tcPr/>
                </a:tc>
                <a:tc>
                  <a:txBody>
                    <a:bodyPr/>
                    <a:lstStyle/>
                    <a:p>
                      <a:r>
                        <a:rPr lang="en-US" dirty="0" smtClean="0"/>
                        <a:t>Purpose</a:t>
                      </a:r>
                      <a:endParaRPr lang="en-US" dirty="0"/>
                    </a:p>
                  </a:txBody>
                  <a:tcPr/>
                </a:tc>
              </a:tr>
              <a:tr h="370840">
                <a:tc>
                  <a:txBody>
                    <a:bodyPr/>
                    <a:lstStyle/>
                    <a:p>
                      <a:r>
                        <a:rPr lang="en-US" dirty="0" smtClean="0"/>
                        <a:t>1</a:t>
                      </a:r>
                      <a:endParaRPr lang="en-US" dirty="0"/>
                    </a:p>
                  </a:txBody>
                  <a:tcPr/>
                </a:tc>
                <a:tc>
                  <a:txBody>
                    <a:bodyPr/>
                    <a:lstStyle/>
                    <a:p>
                      <a:r>
                        <a:rPr lang="en-US" dirty="0" smtClean="0"/>
                        <a:t>O</a:t>
                      </a:r>
                      <a:r>
                        <a:rPr lang="en-US" baseline="0" dirty="0" smtClean="0"/>
                        <a:t> &amp; M of DT</a:t>
                      </a:r>
                      <a:endParaRPr lang="en-US" dirty="0"/>
                    </a:p>
                  </a:txBody>
                  <a:tcPr/>
                </a:tc>
                <a:tc>
                  <a:txBody>
                    <a:bodyPr/>
                    <a:lstStyle/>
                    <a:p>
                      <a:r>
                        <a:rPr lang="en-US" dirty="0" smtClean="0"/>
                        <a:t>12 </a:t>
                      </a:r>
                      <a:r>
                        <a:rPr lang="en-US" dirty="0" err="1" smtClean="0"/>
                        <a:t>Crore</a:t>
                      </a:r>
                      <a:endParaRPr lang="en-US" dirty="0"/>
                    </a:p>
                  </a:txBody>
                  <a:tcPr/>
                </a:tc>
                <a:tc>
                  <a:txBody>
                    <a:bodyPr/>
                    <a:lstStyle/>
                    <a:p>
                      <a:r>
                        <a:rPr lang="en-US" dirty="0" smtClean="0"/>
                        <a:t>Hand Pump Repair &amp; Maintenance by VWSC</a:t>
                      </a:r>
                      <a:endParaRPr lang="en-US" dirty="0"/>
                    </a:p>
                  </a:txBody>
                  <a:tcPr/>
                </a:tc>
              </a:tr>
              <a:tr h="370840">
                <a:tc>
                  <a:txBody>
                    <a:bodyPr/>
                    <a:lstStyle/>
                    <a:p>
                      <a:r>
                        <a:rPr lang="en-US" dirty="0" smtClean="0"/>
                        <a:t>2</a:t>
                      </a:r>
                      <a:endParaRPr lang="en-US" dirty="0"/>
                    </a:p>
                  </a:txBody>
                  <a:tcPr/>
                </a:tc>
                <a:tc>
                  <a:txBody>
                    <a:bodyPr/>
                    <a:lstStyle/>
                    <a:p>
                      <a:r>
                        <a:rPr lang="en-US" dirty="0" smtClean="0"/>
                        <a:t>O&amp; M of PWS</a:t>
                      </a:r>
                      <a:endParaRPr lang="en-US" dirty="0"/>
                    </a:p>
                  </a:txBody>
                  <a:tcPr/>
                </a:tc>
                <a:tc>
                  <a:txBody>
                    <a:bodyPr/>
                    <a:lstStyle/>
                    <a:p>
                      <a:r>
                        <a:rPr lang="en-US" dirty="0" smtClean="0"/>
                        <a:t>1 </a:t>
                      </a:r>
                      <a:r>
                        <a:rPr lang="en-US" dirty="0" err="1" smtClean="0"/>
                        <a:t>Crore</a:t>
                      </a:r>
                      <a:endParaRPr lang="en-US" dirty="0"/>
                    </a:p>
                  </a:txBody>
                  <a:tcPr/>
                </a:tc>
                <a:tc>
                  <a:txBody>
                    <a:bodyPr/>
                    <a:lstStyle/>
                    <a:p>
                      <a:r>
                        <a:rPr lang="en-US" dirty="0" smtClean="0"/>
                        <a:t>Matching Grant equivalent</a:t>
                      </a:r>
                      <a:r>
                        <a:rPr lang="en-US" baseline="0" dirty="0" smtClean="0"/>
                        <a:t> to Amount Generated by VWSC</a:t>
                      </a:r>
                      <a:endParaRPr lang="en-US" dirty="0"/>
                    </a:p>
                  </a:txBody>
                  <a:tcPr/>
                </a:tc>
              </a:tr>
              <a:tr h="370840">
                <a:tc>
                  <a:txBody>
                    <a:bodyPr/>
                    <a:lstStyle/>
                    <a:p>
                      <a:r>
                        <a:rPr lang="en-US" dirty="0" smtClean="0"/>
                        <a:t>3</a:t>
                      </a:r>
                      <a:endParaRPr lang="en-US" dirty="0"/>
                    </a:p>
                  </a:txBody>
                  <a:tcPr/>
                </a:tc>
                <a:tc>
                  <a:txBody>
                    <a:bodyPr/>
                    <a:lstStyle/>
                    <a:p>
                      <a:r>
                        <a:rPr lang="en-US" dirty="0" smtClean="0"/>
                        <a:t>Sustainability</a:t>
                      </a:r>
                      <a:endParaRPr lang="en-US" dirty="0"/>
                    </a:p>
                  </a:txBody>
                  <a:tcPr/>
                </a:tc>
                <a:tc>
                  <a:txBody>
                    <a:bodyPr/>
                    <a:lstStyle/>
                    <a:p>
                      <a:r>
                        <a:rPr lang="en-US" dirty="0" smtClean="0"/>
                        <a:t>28.36 </a:t>
                      </a:r>
                      <a:r>
                        <a:rPr lang="en-US" dirty="0" err="1" smtClean="0"/>
                        <a:t>Crore</a:t>
                      </a:r>
                      <a:endParaRPr lang="en-US" dirty="0"/>
                    </a:p>
                  </a:txBody>
                  <a:tcPr/>
                </a:tc>
                <a:tc>
                  <a:txBody>
                    <a:bodyPr/>
                    <a:lstStyle/>
                    <a:p>
                      <a:r>
                        <a:rPr lang="en-US" dirty="0" smtClean="0"/>
                        <a:t>Water</a:t>
                      </a:r>
                      <a:r>
                        <a:rPr lang="en-US" baseline="0" dirty="0" smtClean="0"/>
                        <a:t> Harvesting Structure being constructed by VWSC*</a:t>
                      </a:r>
                      <a:endParaRPr lang="en-US" dirty="0"/>
                    </a:p>
                  </a:txBody>
                  <a:tcPr/>
                </a:tc>
              </a:tr>
              <a:tr h="370840">
                <a:tc>
                  <a:txBody>
                    <a:bodyPr/>
                    <a:lstStyle/>
                    <a:p>
                      <a:r>
                        <a:rPr lang="en-US" dirty="0" smtClean="0"/>
                        <a:t>4</a:t>
                      </a:r>
                      <a:endParaRPr lang="en-US" dirty="0"/>
                    </a:p>
                  </a:txBody>
                  <a:tcPr/>
                </a:tc>
                <a:tc>
                  <a:txBody>
                    <a:bodyPr/>
                    <a:lstStyle/>
                    <a:p>
                      <a:r>
                        <a:rPr lang="en-US" dirty="0" smtClean="0"/>
                        <a:t>DPR Preparation</a:t>
                      </a:r>
                      <a:endParaRPr lang="en-US" dirty="0"/>
                    </a:p>
                  </a:txBody>
                  <a:tcPr/>
                </a:tc>
                <a:tc>
                  <a:txBody>
                    <a:bodyPr/>
                    <a:lstStyle/>
                    <a:p>
                      <a:r>
                        <a:rPr lang="en-US" dirty="0" smtClean="0"/>
                        <a:t>10 </a:t>
                      </a:r>
                      <a:r>
                        <a:rPr lang="en-US" dirty="0" err="1" smtClean="0"/>
                        <a:t>Crore</a:t>
                      </a:r>
                      <a:endParaRPr lang="en-US" dirty="0"/>
                    </a:p>
                  </a:txBody>
                  <a:tcPr/>
                </a:tc>
                <a:tc>
                  <a:txBody>
                    <a:bodyPr/>
                    <a:lstStyle/>
                    <a:p>
                      <a:r>
                        <a:rPr lang="en-US" dirty="0" smtClean="0"/>
                        <a:t>Developing  Rural</a:t>
                      </a:r>
                      <a:r>
                        <a:rPr lang="en-US" baseline="0" dirty="0" smtClean="0"/>
                        <a:t> Pipe Water Supply Scheme by VWSC</a:t>
                      </a:r>
                      <a:endParaRPr lang="en-US" dirty="0"/>
                    </a:p>
                  </a:txBody>
                  <a:tcPr/>
                </a:tc>
              </a:tr>
            </a:tbl>
          </a:graphicData>
        </a:graphic>
      </p:graphicFrame>
      <p:sp>
        <p:nvSpPr>
          <p:cNvPr id="7" name="TextBox 6"/>
          <p:cNvSpPr txBox="1"/>
          <p:nvPr/>
        </p:nvSpPr>
        <p:spPr>
          <a:xfrm>
            <a:off x="381000" y="5029200"/>
            <a:ext cx="8229600" cy="1200329"/>
          </a:xfrm>
          <a:prstGeom prst="rect">
            <a:avLst/>
          </a:prstGeom>
          <a:solidFill>
            <a:schemeClr val="accent3">
              <a:lumMod val="40000"/>
              <a:lumOff val="60000"/>
            </a:schemeClr>
          </a:solidFill>
        </p:spPr>
        <p:txBody>
          <a:bodyPr wrap="square" rtlCol="0">
            <a:spAutoFit/>
          </a:bodyPr>
          <a:lstStyle/>
          <a:p>
            <a:r>
              <a:rPr lang="en-US" dirty="0" smtClean="0"/>
              <a:t>*</a:t>
            </a:r>
            <a:r>
              <a:rPr lang="en-US" dirty="0" err="1" smtClean="0">
                <a:latin typeface="Calibri" pitchFamily="34" charset="0"/>
              </a:rPr>
              <a:t>Jal</a:t>
            </a:r>
            <a:r>
              <a:rPr lang="en-US" dirty="0" smtClean="0">
                <a:latin typeface="Calibri" pitchFamily="34" charset="0"/>
              </a:rPr>
              <a:t> </a:t>
            </a:r>
            <a:r>
              <a:rPr lang="en-US" dirty="0" err="1" smtClean="0">
                <a:latin typeface="Calibri" pitchFamily="34" charset="0"/>
              </a:rPr>
              <a:t>Sahiya</a:t>
            </a:r>
            <a:r>
              <a:rPr lang="en-US" dirty="0" smtClean="0">
                <a:latin typeface="Calibri" pitchFamily="34" charset="0"/>
              </a:rPr>
              <a:t> is provided Rs.500 as incentive For monitoring and supervision of Soak pits. This is the highest amount provisioned for JS for any activity to be taken up by them. This is  to popularize the concept of   Rain Water Harvesting and conservative use of Water in Rural context</a:t>
            </a:r>
            <a:r>
              <a:rPr lang="en-US" dirty="0" smtClean="0"/>
              <a:t>.</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3200" dirty="0" smtClean="0">
                <a:latin typeface="Calibri" pitchFamily="34" charset="0"/>
              </a:rPr>
              <a:t>Enhanced O &amp;M, Sustainability and Water Quality Monitoring and Surveillance </a:t>
            </a:r>
            <a:endParaRPr lang="en-US" sz="3200" dirty="0">
              <a:latin typeface="Calibri" pitchFamily="34" charset="0"/>
            </a:endParaRPr>
          </a:p>
        </p:txBody>
      </p:sp>
      <p:sp>
        <p:nvSpPr>
          <p:cNvPr id="3" name="Content Placeholder 2"/>
          <p:cNvSpPr>
            <a:spLocks noGrp="1"/>
          </p:cNvSpPr>
          <p:nvPr>
            <p:ph idx="1"/>
          </p:nvPr>
        </p:nvSpPr>
        <p:spPr/>
        <p:txBody>
          <a:bodyPr/>
          <a:lstStyle/>
          <a:p>
            <a:pPr lvl="0"/>
            <a:r>
              <a:rPr lang="en-US" sz="2000" dirty="0" smtClean="0">
                <a:latin typeface="Calibri" pitchFamily="34" charset="0"/>
              </a:rPr>
              <a:t>O &amp; M of PWS By VWSC :</a:t>
            </a:r>
          </a:p>
          <a:p>
            <a:pPr lvl="1"/>
            <a:r>
              <a:rPr lang="en-US" sz="2000" dirty="0" smtClean="0">
                <a:latin typeface="Calibri" pitchFamily="34" charset="0"/>
              </a:rPr>
              <a:t>2804 schemes transferred </a:t>
            </a:r>
          </a:p>
          <a:p>
            <a:pPr lvl="1"/>
            <a:r>
              <a:rPr lang="en-US" sz="2000" dirty="0" smtClean="0">
                <a:latin typeface="Calibri" pitchFamily="34" charset="0"/>
              </a:rPr>
              <a:t>4197 Single village Schemes in pipe line</a:t>
            </a:r>
          </a:p>
          <a:p>
            <a:pPr lvl="1"/>
            <a:r>
              <a:rPr lang="en-US" sz="2000" dirty="0" smtClean="0">
                <a:latin typeface="Calibri" pitchFamily="34" charset="0"/>
              </a:rPr>
              <a:t>Tool kits for hand pump repairing distributed among 4562 gram </a:t>
            </a:r>
            <a:r>
              <a:rPr lang="en-US" sz="2000" dirty="0" err="1" smtClean="0">
                <a:latin typeface="Calibri" pitchFamily="34" charset="0"/>
              </a:rPr>
              <a:t>Panchyats</a:t>
            </a:r>
            <a:endParaRPr lang="en-US" sz="2000" dirty="0" smtClean="0">
              <a:latin typeface="Calibri" pitchFamily="34" charset="0"/>
            </a:endParaRPr>
          </a:p>
          <a:p>
            <a:pPr lvl="0"/>
            <a:r>
              <a:rPr lang="en-US" sz="2000" dirty="0" smtClean="0">
                <a:latin typeface="Calibri" pitchFamily="34" charset="0"/>
              </a:rPr>
              <a:t>Pilot projects on Dinking Water Sustainability</a:t>
            </a:r>
          </a:p>
          <a:p>
            <a:pPr lvl="1"/>
            <a:r>
              <a:rPr lang="en-US" sz="2000" dirty="0" smtClean="0">
                <a:latin typeface="Calibri" pitchFamily="34" charset="0"/>
              </a:rPr>
              <a:t>10 Water qualities affected and Water stressed block  </a:t>
            </a:r>
          </a:p>
          <a:p>
            <a:r>
              <a:rPr lang="en-US" sz="2000" dirty="0" smtClean="0">
                <a:latin typeface="Calibri" pitchFamily="34" charset="0"/>
              </a:rPr>
              <a:t>Water Quality</a:t>
            </a:r>
          </a:p>
          <a:p>
            <a:pPr lvl="1"/>
            <a:r>
              <a:rPr lang="en-US" sz="2000" dirty="0" smtClean="0">
                <a:latin typeface="Calibri" pitchFamily="34" charset="0"/>
              </a:rPr>
              <a:t>Quality of 29132 samples  tested through Field Test Kits. </a:t>
            </a:r>
          </a:p>
          <a:p>
            <a:pPr lvl="1"/>
            <a:r>
              <a:rPr lang="en-US" sz="2000" dirty="0" smtClean="0">
                <a:latin typeface="Calibri" pitchFamily="34" charset="0"/>
              </a:rPr>
              <a:t>Field Test Kits among 26047 </a:t>
            </a:r>
            <a:r>
              <a:rPr lang="en-US" sz="2000" dirty="0" err="1" smtClean="0">
                <a:latin typeface="Calibri" pitchFamily="34" charset="0"/>
              </a:rPr>
              <a:t>Jal</a:t>
            </a:r>
            <a:r>
              <a:rPr lang="en-US" sz="2000" dirty="0" smtClean="0">
                <a:latin typeface="Calibri" pitchFamily="34" charset="0"/>
              </a:rPr>
              <a:t> </a:t>
            </a:r>
            <a:r>
              <a:rPr lang="en-US" sz="2000" dirty="0" err="1" smtClean="0">
                <a:latin typeface="Calibri" pitchFamily="34" charset="0"/>
              </a:rPr>
              <a:t>Sahiyas</a:t>
            </a:r>
            <a:r>
              <a:rPr lang="en-US" sz="2000" dirty="0" smtClean="0">
                <a:latin typeface="Calibri" pitchFamily="34" charset="0"/>
              </a:rPr>
              <a:t> in all 24 districts</a:t>
            </a:r>
          </a:p>
          <a:p>
            <a:pPr lvl="1"/>
            <a:r>
              <a:rPr lang="en-US" sz="2000" dirty="0" smtClean="0">
                <a:latin typeface="Calibri" pitchFamily="34" charset="0"/>
              </a:rPr>
              <a:t>Fully equipped laboratories have been established in 14 District</a:t>
            </a:r>
          </a:p>
          <a:p>
            <a:pPr lvl="2"/>
            <a:r>
              <a:rPr lang="en-US" sz="1600" dirty="0" smtClean="0">
                <a:latin typeface="Calibri" pitchFamily="34" charset="0"/>
              </a:rPr>
              <a:t>Total 2929 Samples tested in Laboratory</a:t>
            </a:r>
            <a:endParaRPr lang="en-IN" sz="1600" dirty="0" smtClean="0">
              <a:latin typeface="Calibri" pitchFamily="34" charset="0"/>
            </a:endParaRPr>
          </a:p>
          <a:p>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sz="2800" dirty="0" smtClean="0">
                <a:latin typeface="Calibri" pitchFamily="34" charset="0"/>
              </a:rPr>
              <a:t>VWSC Managed Pipe Water Supply scheme : Breaking the myth that </a:t>
            </a:r>
            <a:r>
              <a:rPr lang="en-US" sz="2800" dirty="0" err="1" smtClean="0">
                <a:latin typeface="Calibri" pitchFamily="34" charset="0"/>
              </a:rPr>
              <a:t>Poors</a:t>
            </a:r>
            <a:r>
              <a:rPr lang="en-US" sz="2800" dirty="0" smtClean="0">
                <a:latin typeface="Calibri" pitchFamily="34" charset="0"/>
              </a:rPr>
              <a:t> Don’t Pay</a:t>
            </a:r>
            <a:endParaRPr lang="en-US" sz="2800" dirty="0">
              <a:latin typeface="Calibri" pitchFamily="34" charset="0"/>
            </a:endParaRPr>
          </a:p>
        </p:txBody>
      </p:sp>
      <p:graphicFrame>
        <p:nvGraphicFramePr>
          <p:cNvPr id="4" name="Table 3"/>
          <p:cNvGraphicFramePr>
            <a:graphicFrameLocks noGrp="1"/>
          </p:cNvGraphicFramePr>
          <p:nvPr/>
        </p:nvGraphicFramePr>
        <p:xfrm>
          <a:off x="609600" y="1295400"/>
          <a:ext cx="7924800" cy="5415534"/>
        </p:xfrm>
        <a:graphic>
          <a:graphicData uri="http://schemas.openxmlformats.org/drawingml/2006/table">
            <a:tbl>
              <a:tblPr/>
              <a:tblGrid>
                <a:gridCol w="589250"/>
                <a:gridCol w="2645608"/>
                <a:gridCol w="1443059"/>
                <a:gridCol w="3246883"/>
              </a:tblGrid>
              <a:tr h="319278">
                <a:tc>
                  <a:txBody>
                    <a:bodyPr/>
                    <a:lstStyle/>
                    <a:p>
                      <a:pPr marL="0" marR="0" algn="ctr">
                        <a:spcBef>
                          <a:spcPts val="0"/>
                        </a:spcBef>
                        <a:spcAft>
                          <a:spcPts val="0"/>
                        </a:spcAft>
                      </a:pPr>
                      <a:r>
                        <a:rPr lang="en-US" sz="1600" b="1" dirty="0" smtClean="0">
                          <a:latin typeface="Calibri" pitchFamily="34" charset="0"/>
                          <a:ea typeface="Batang"/>
                          <a:cs typeface="Times New Roman"/>
                        </a:rPr>
                        <a:t>S. N.</a:t>
                      </a:r>
                      <a:endParaRPr lang="en-US" sz="1600" dirty="0">
                        <a:latin typeface="Calibri" pitchFamily="34" charset="0"/>
                        <a:ea typeface="Batang"/>
                        <a:cs typeface="Times New Roman"/>
                      </a:endParaRPr>
                    </a:p>
                  </a:txBody>
                  <a:tcPr marL="68580" marR="68580" marT="0" marB="0">
                    <a:lnL w="28575" cap="flat" cmpd="sng" algn="ctr">
                      <a:solidFill>
                        <a:srgbClr val="0000FF"/>
                      </a:solidFill>
                      <a:prstDash val="solid"/>
                      <a:round/>
                      <a:headEnd type="none" w="med" len="med"/>
                      <a:tailEnd type="none" w="med" len="med"/>
                    </a:lnL>
                    <a:lnR w="12700" cap="flat" cmpd="sng" algn="ctr">
                      <a:solidFill>
                        <a:srgbClr val="0000FF"/>
                      </a:solidFill>
                      <a:prstDash val="solid"/>
                      <a:round/>
                      <a:headEnd type="none" w="med" len="med"/>
                      <a:tailEnd type="none" w="med" len="med"/>
                    </a:lnR>
                    <a:lnT w="28575" cap="flat" cmpd="sng" algn="ctr">
                      <a:solidFill>
                        <a:srgbClr val="0000FF"/>
                      </a:solidFill>
                      <a:prstDash val="solid"/>
                      <a:round/>
                      <a:headEnd type="none" w="med" len="med"/>
                      <a:tailEnd type="none" w="med" len="med"/>
                    </a:lnT>
                    <a:lnB w="28575" cap="flat" cmpd="sng" algn="ctr">
                      <a:solidFill>
                        <a:srgbClr val="0000FF"/>
                      </a:solidFill>
                      <a:prstDash val="solid"/>
                      <a:round/>
                      <a:headEnd type="none" w="med" len="med"/>
                      <a:tailEnd type="none" w="med" len="med"/>
                    </a:lnB>
                    <a:solidFill>
                      <a:srgbClr val="BFBFBF"/>
                    </a:solidFill>
                  </a:tcPr>
                </a:tc>
                <a:tc>
                  <a:txBody>
                    <a:bodyPr/>
                    <a:lstStyle/>
                    <a:p>
                      <a:pPr marL="0" marR="0" algn="ctr">
                        <a:spcBef>
                          <a:spcPts val="0"/>
                        </a:spcBef>
                        <a:spcAft>
                          <a:spcPts val="0"/>
                        </a:spcAft>
                      </a:pPr>
                      <a:r>
                        <a:rPr lang="en-US" sz="1600" b="1">
                          <a:latin typeface="Calibri" pitchFamily="34" charset="0"/>
                          <a:ea typeface="Batang"/>
                          <a:cs typeface="Times New Roman"/>
                        </a:rPr>
                        <a:t>Name of the Village</a:t>
                      </a:r>
                      <a:endParaRPr lang="en-US" sz="1600">
                        <a:latin typeface="Calibri" pitchFamily="34" charset="0"/>
                        <a:ea typeface="Batang"/>
                        <a:cs typeface="Times New Roman"/>
                      </a:endParaRPr>
                    </a:p>
                  </a:txBody>
                  <a:tcPr marL="68580" marR="68580" marT="0" marB="0">
                    <a:lnL w="12700" cap="flat" cmpd="sng" algn="ctr">
                      <a:solidFill>
                        <a:srgbClr val="0000FF"/>
                      </a:solidFill>
                      <a:prstDash val="solid"/>
                      <a:round/>
                      <a:headEnd type="none" w="med" len="med"/>
                      <a:tailEnd type="none" w="med" len="med"/>
                    </a:lnL>
                    <a:lnR w="12700" cap="flat" cmpd="sng" algn="ctr">
                      <a:solidFill>
                        <a:srgbClr val="0000FF"/>
                      </a:solidFill>
                      <a:prstDash val="solid"/>
                      <a:round/>
                      <a:headEnd type="none" w="med" len="med"/>
                      <a:tailEnd type="none" w="med" len="med"/>
                    </a:lnR>
                    <a:lnT w="28575" cap="flat" cmpd="sng" algn="ctr">
                      <a:solidFill>
                        <a:srgbClr val="0000FF"/>
                      </a:solidFill>
                      <a:prstDash val="solid"/>
                      <a:round/>
                      <a:headEnd type="none" w="med" len="med"/>
                      <a:tailEnd type="none" w="med" len="med"/>
                    </a:lnT>
                    <a:lnB w="28575" cap="flat" cmpd="sng" algn="ctr">
                      <a:solidFill>
                        <a:srgbClr val="0000FF"/>
                      </a:solidFill>
                      <a:prstDash val="solid"/>
                      <a:round/>
                      <a:headEnd type="none" w="med" len="med"/>
                      <a:tailEnd type="none" w="med" len="med"/>
                    </a:lnB>
                    <a:solidFill>
                      <a:srgbClr val="BFBFBF"/>
                    </a:solidFill>
                  </a:tcPr>
                </a:tc>
                <a:tc>
                  <a:txBody>
                    <a:bodyPr/>
                    <a:lstStyle/>
                    <a:p>
                      <a:pPr marL="0" marR="0" algn="ctr">
                        <a:spcBef>
                          <a:spcPts val="0"/>
                        </a:spcBef>
                        <a:spcAft>
                          <a:spcPts val="0"/>
                        </a:spcAft>
                      </a:pPr>
                      <a:r>
                        <a:rPr lang="en-US" sz="1600" b="1" dirty="0" smtClean="0">
                          <a:latin typeface="Calibri" pitchFamily="34" charset="0"/>
                          <a:ea typeface="Batang"/>
                          <a:cs typeface="Times New Roman"/>
                        </a:rPr>
                        <a:t>Connections</a:t>
                      </a:r>
                      <a:endParaRPr lang="en-US" sz="1600" dirty="0">
                        <a:latin typeface="Calibri" pitchFamily="34" charset="0"/>
                        <a:ea typeface="Batang"/>
                        <a:cs typeface="Times New Roman"/>
                      </a:endParaRPr>
                    </a:p>
                  </a:txBody>
                  <a:tcPr marL="68580" marR="68580" marT="0" marB="0">
                    <a:lnL w="12700" cap="flat" cmpd="sng" algn="ctr">
                      <a:solidFill>
                        <a:srgbClr val="0000FF"/>
                      </a:solidFill>
                      <a:prstDash val="solid"/>
                      <a:round/>
                      <a:headEnd type="none" w="med" len="med"/>
                      <a:tailEnd type="none" w="med" len="med"/>
                    </a:lnL>
                    <a:lnR w="12700" cap="flat" cmpd="sng" algn="ctr">
                      <a:solidFill>
                        <a:srgbClr val="0000FF"/>
                      </a:solidFill>
                      <a:prstDash val="solid"/>
                      <a:round/>
                      <a:headEnd type="none" w="med" len="med"/>
                      <a:tailEnd type="none" w="med" len="med"/>
                    </a:lnR>
                    <a:lnT w="28575" cap="flat" cmpd="sng" algn="ctr">
                      <a:solidFill>
                        <a:srgbClr val="0000FF"/>
                      </a:solidFill>
                      <a:prstDash val="solid"/>
                      <a:round/>
                      <a:headEnd type="none" w="med" len="med"/>
                      <a:tailEnd type="none" w="med" len="med"/>
                    </a:lnT>
                    <a:lnB w="28575" cap="flat" cmpd="sng" algn="ctr">
                      <a:solidFill>
                        <a:srgbClr val="0000FF"/>
                      </a:solidFill>
                      <a:prstDash val="solid"/>
                      <a:round/>
                      <a:headEnd type="none" w="med" len="med"/>
                      <a:tailEnd type="none" w="med" len="med"/>
                    </a:lnB>
                    <a:solidFill>
                      <a:srgbClr val="BFBFBF"/>
                    </a:solidFill>
                  </a:tcPr>
                </a:tc>
                <a:tc>
                  <a:txBody>
                    <a:bodyPr/>
                    <a:lstStyle/>
                    <a:p>
                      <a:pPr marL="0" marR="0" algn="ctr">
                        <a:spcBef>
                          <a:spcPts val="0"/>
                        </a:spcBef>
                        <a:spcAft>
                          <a:spcPts val="0"/>
                        </a:spcAft>
                      </a:pPr>
                      <a:r>
                        <a:rPr lang="en-US" sz="1600" b="1" dirty="0">
                          <a:latin typeface="Calibri" pitchFamily="34" charset="0"/>
                          <a:ea typeface="Batang"/>
                          <a:cs typeface="Times New Roman"/>
                        </a:rPr>
                        <a:t>User </a:t>
                      </a:r>
                      <a:r>
                        <a:rPr lang="en-US" sz="1600" b="1" dirty="0" smtClean="0">
                          <a:latin typeface="Calibri" pitchFamily="34" charset="0"/>
                          <a:ea typeface="Batang"/>
                          <a:cs typeface="Times New Roman"/>
                        </a:rPr>
                        <a:t>Fee collection </a:t>
                      </a:r>
                      <a:r>
                        <a:rPr lang="en-US" sz="1600" b="1" dirty="0">
                          <a:latin typeface="Calibri" pitchFamily="34" charset="0"/>
                          <a:ea typeface="Batang"/>
                          <a:cs typeface="Times New Roman"/>
                        </a:rPr>
                        <a:t>in Rupees</a:t>
                      </a:r>
                      <a:endParaRPr lang="en-US" sz="1600" dirty="0">
                        <a:latin typeface="Calibri" pitchFamily="34" charset="0"/>
                        <a:ea typeface="Batang"/>
                        <a:cs typeface="Times New Roman"/>
                      </a:endParaRPr>
                    </a:p>
                  </a:txBody>
                  <a:tcPr marL="68580" marR="68580" marT="0" marB="0">
                    <a:lnL w="12700" cap="flat" cmpd="sng" algn="ctr">
                      <a:solidFill>
                        <a:srgbClr val="0000FF"/>
                      </a:solidFill>
                      <a:prstDash val="solid"/>
                      <a:round/>
                      <a:headEnd type="none" w="med" len="med"/>
                      <a:tailEnd type="none" w="med" len="med"/>
                    </a:lnL>
                    <a:lnR w="28575" cap="flat" cmpd="sng" algn="ctr">
                      <a:solidFill>
                        <a:srgbClr val="0000FF"/>
                      </a:solidFill>
                      <a:prstDash val="solid"/>
                      <a:round/>
                      <a:headEnd type="none" w="med" len="med"/>
                      <a:tailEnd type="none" w="med" len="med"/>
                    </a:lnR>
                    <a:lnT w="28575" cap="flat" cmpd="sng" algn="ctr">
                      <a:solidFill>
                        <a:srgbClr val="0000FF"/>
                      </a:solidFill>
                      <a:prstDash val="solid"/>
                      <a:round/>
                      <a:headEnd type="none" w="med" len="med"/>
                      <a:tailEnd type="none" w="med" len="med"/>
                    </a:lnT>
                    <a:lnB w="28575" cap="flat" cmpd="sng" algn="ctr">
                      <a:solidFill>
                        <a:srgbClr val="0000FF"/>
                      </a:solidFill>
                      <a:prstDash val="solid"/>
                      <a:round/>
                      <a:headEnd type="none" w="med" len="med"/>
                      <a:tailEnd type="none" w="med" len="med"/>
                    </a:lnB>
                    <a:solidFill>
                      <a:srgbClr val="BFBFBF"/>
                    </a:solidFill>
                  </a:tcPr>
                </a:tc>
              </a:tr>
              <a:tr h="216920">
                <a:tc>
                  <a:txBody>
                    <a:bodyPr/>
                    <a:lstStyle/>
                    <a:p>
                      <a:pPr marL="0" marR="0" algn="ctr">
                        <a:spcBef>
                          <a:spcPts val="0"/>
                        </a:spcBef>
                        <a:spcAft>
                          <a:spcPts val="0"/>
                        </a:spcAft>
                      </a:pPr>
                      <a:r>
                        <a:rPr lang="en-US" sz="1600" b="1">
                          <a:latin typeface="Calibri" pitchFamily="34" charset="0"/>
                          <a:ea typeface="Batang"/>
                          <a:cs typeface="Times New Roman"/>
                        </a:rPr>
                        <a:t>1</a:t>
                      </a:r>
                      <a:endParaRPr lang="en-US" sz="1600">
                        <a:latin typeface="Calibri" pitchFamily="34" charset="0"/>
                        <a:ea typeface="Batang"/>
                        <a:cs typeface="Times New Roman"/>
                      </a:endParaRPr>
                    </a:p>
                  </a:txBody>
                  <a:tcPr marL="68580" marR="68580" marT="0" marB="0">
                    <a:lnL w="28575" cap="flat" cmpd="sng" algn="ctr">
                      <a:solidFill>
                        <a:srgbClr val="0000FF"/>
                      </a:solidFill>
                      <a:prstDash val="solid"/>
                      <a:round/>
                      <a:headEnd type="none" w="med" len="med"/>
                      <a:tailEnd type="none" w="med" len="med"/>
                    </a:lnL>
                    <a:lnR w="12700" cap="flat" cmpd="sng" algn="ctr">
                      <a:solidFill>
                        <a:srgbClr val="0000FF"/>
                      </a:solidFill>
                      <a:prstDash val="solid"/>
                      <a:round/>
                      <a:headEnd type="none" w="med" len="med"/>
                      <a:tailEnd type="none" w="med" len="med"/>
                    </a:lnR>
                    <a:lnT w="28575" cap="flat" cmpd="sng" algn="ctr">
                      <a:solidFill>
                        <a:srgbClr val="0000FF"/>
                      </a:solidFill>
                      <a:prstDash val="solid"/>
                      <a:round/>
                      <a:headEnd type="none" w="med" len="med"/>
                      <a:tailEnd type="none" w="med" len="med"/>
                    </a:lnT>
                    <a:lnB w="12700" cap="flat" cmpd="sng" algn="ctr">
                      <a:solidFill>
                        <a:srgbClr val="0000FF"/>
                      </a:solidFill>
                      <a:prstDash val="solid"/>
                      <a:round/>
                      <a:headEnd type="none" w="med" len="med"/>
                      <a:tailEnd type="none" w="med" len="med"/>
                    </a:lnB>
                  </a:tcPr>
                </a:tc>
                <a:tc>
                  <a:txBody>
                    <a:bodyPr/>
                    <a:lstStyle/>
                    <a:p>
                      <a:pPr marL="0" marR="0">
                        <a:spcBef>
                          <a:spcPts val="0"/>
                        </a:spcBef>
                        <a:spcAft>
                          <a:spcPts val="0"/>
                        </a:spcAft>
                      </a:pPr>
                      <a:r>
                        <a:rPr lang="en-US" sz="1600">
                          <a:latin typeface="Calibri" pitchFamily="34" charset="0"/>
                          <a:ea typeface="Batang"/>
                          <a:cs typeface="Times New Roman"/>
                        </a:rPr>
                        <a:t>ShivalbariUttar</a:t>
                      </a:r>
                    </a:p>
                  </a:txBody>
                  <a:tcPr marL="68580" marR="68580" marT="0" marB="0">
                    <a:lnL w="12700" cap="flat" cmpd="sng" algn="ctr">
                      <a:solidFill>
                        <a:srgbClr val="0000FF"/>
                      </a:solidFill>
                      <a:prstDash val="solid"/>
                      <a:round/>
                      <a:headEnd type="none" w="med" len="med"/>
                      <a:tailEnd type="none" w="med" len="med"/>
                    </a:lnL>
                    <a:lnR w="12700" cap="flat" cmpd="sng" algn="ctr">
                      <a:solidFill>
                        <a:srgbClr val="0000FF"/>
                      </a:solidFill>
                      <a:prstDash val="solid"/>
                      <a:round/>
                      <a:headEnd type="none" w="med" len="med"/>
                      <a:tailEnd type="none" w="med" len="med"/>
                    </a:lnR>
                    <a:lnT w="28575" cap="flat" cmpd="sng" algn="ctr">
                      <a:solidFill>
                        <a:srgbClr val="0000FF"/>
                      </a:solidFill>
                      <a:prstDash val="solid"/>
                      <a:round/>
                      <a:headEnd type="none" w="med" len="med"/>
                      <a:tailEnd type="none" w="med" len="med"/>
                    </a:lnT>
                    <a:lnB w="12700" cap="flat" cmpd="sng" algn="ctr">
                      <a:solidFill>
                        <a:srgbClr val="0000FF"/>
                      </a:solidFill>
                      <a:prstDash val="solid"/>
                      <a:round/>
                      <a:headEnd type="none" w="med" len="med"/>
                      <a:tailEnd type="none" w="med" len="med"/>
                    </a:lnB>
                  </a:tcPr>
                </a:tc>
                <a:tc>
                  <a:txBody>
                    <a:bodyPr/>
                    <a:lstStyle/>
                    <a:p>
                      <a:pPr marL="0" marR="0" algn="ctr">
                        <a:spcBef>
                          <a:spcPts val="0"/>
                        </a:spcBef>
                        <a:spcAft>
                          <a:spcPts val="0"/>
                        </a:spcAft>
                      </a:pPr>
                      <a:r>
                        <a:rPr lang="en-US" sz="1600">
                          <a:latin typeface="Calibri" pitchFamily="34" charset="0"/>
                          <a:ea typeface="Batang"/>
                          <a:cs typeface="Times New Roman"/>
                        </a:rPr>
                        <a:t>450</a:t>
                      </a:r>
                    </a:p>
                  </a:txBody>
                  <a:tcPr marL="68580" marR="68580" marT="0" marB="0">
                    <a:lnL w="12700" cap="flat" cmpd="sng" algn="ctr">
                      <a:solidFill>
                        <a:srgbClr val="0000FF"/>
                      </a:solidFill>
                      <a:prstDash val="solid"/>
                      <a:round/>
                      <a:headEnd type="none" w="med" len="med"/>
                      <a:tailEnd type="none" w="med" len="med"/>
                    </a:lnL>
                    <a:lnR w="12700" cap="flat" cmpd="sng" algn="ctr">
                      <a:solidFill>
                        <a:srgbClr val="0000FF"/>
                      </a:solidFill>
                      <a:prstDash val="solid"/>
                      <a:round/>
                      <a:headEnd type="none" w="med" len="med"/>
                      <a:tailEnd type="none" w="med" len="med"/>
                    </a:lnR>
                    <a:lnT w="28575" cap="flat" cmpd="sng" algn="ctr">
                      <a:solidFill>
                        <a:srgbClr val="0000FF"/>
                      </a:solidFill>
                      <a:prstDash val="solid"/>
                      <a:round/>
                      <a:headEnd type="none" w="med" len="med"/>
                      <a:tailEnd type="none" w="med" len="med"/>
                    </a:lnT>
                    <a:lnB w="12700" cap="flat" cmpd="sng" algn="ctr">
                      <a:solidFill>
                        <a:srgbClr val="0000FF"/>
                      </a:solidFill>
                      <a:prstDash val="solid"/>
                      <a:round/>
                      <a:headEnd type="none" w="med" len="med"/>
                      <a:tailEnd type="none" w="med" len="med"/>
                    </a:lnB>
                  </a:tcPr>
                </a:tc>
                <a:tc>
                  <a:txBody>
                    <a:bodyPr/>
                    <a:lstStyle/>
                    <a:p>
                      <a:pPr marL="0" marR="0" algn="ctr">
                        <a:spcBef>
                          <a:spcPts val="0"/>
                        </a:spcBef>
                        <a:spcAft>
                          <a:spcPts val="0"/>
                        </a:spcAft>
                      </a:pPr>
                      <a:r>
                        <a:rPr lang="en-US" sz="1600">
                          <a:latin typeface="Calibri" pitchFamily="34" charset="0"/>
                          <a:ea typeface="Batang"/>
                          <a:cs typeface="Times New Roman"/>
                        </a:rPr>
                        <a:t>179,640</a:t>
                      </a:r>
                    </a:p>
                  </a:txBody>
                  <a:tcPr marL="68580" marR="68580" marT="0" marB="0">
                    <a:lnL w="12700" cap="flat" cmpd="sng" algn="ctr">
                      <a:solidFill>
                        <a:srgbClr val="0000FF"/>
                      </a:solidFill>
                      <a:prstDash val="solid"/>
                      <a:round/>
                      <a:headEnd type="none" w="med" len="med"/>
                      <a:tailEnd type="none" w="med" len="med"/>
                    </a:lnL>
                    <a:lnR w="28575" cap="flat" cmpd="sng" algn="ctr">
                      <a:solidFill>
                        <a:srgbClr val="0000FF"/>
                      </a:solidFill>
                      <a:prstDash val="solid"/>
                      <a:round/>
                      <a:headEnd type="none" w="med" len="med"/>
                      <a:tailEnd type="none" w="med" len="med"/>
                    </a:lnR>
                    <a:lnT w="28575" cap="flat" cmpd="sng" algn="ctr">
                      <a:solidFill>
                        <a:srgbClr val="0000FF"/>
                      </a:solidFill>
                      <a:prstDash val="solid"/>
                      <a:round/>
                      <a:headEnd type="none" w="med" len="med"/>
                      <a:tailEnd type="none" w="med" len="med"/>
                    </a:lnT>
                    <a:lnB w="12700" cap="flat" cmpd="sng" algn="ctr">
                      <a:solidFill>
                        <a:srgbClr val="0000FF"/>
                      </a:solidFill>
                      <a:prstDash val="solid"/>
                      <a:round/>
                      <a:headEnd type="none" w="med" len="med"/>
                      <a:tailEnd type="none" w="med" len="med"/>
                    </a:lnB>
                  </a:tcPr>
                </a:tc>
              </a:tr>
              <a:tr h="216920">
                <a:tc>
                  <a:txBody>
                    <a:bodyPr/>
                    <a:lstStyle/>
                    <a:p>
                      <a:pPr marL="0" marR="0" algn="ctr">
                        <a:spcBef>
                          <a:spcPts val="0"/>
                        </a:spcBef>
                        <a:spcAft>
                          <a:spcPts val="0"/>
                        </a:spcAft>
                      </a:pPr>
                      <a:r>
                        <a:rPr lang="en-US" sz="1600" b="1">
                          <a:latin typeface="Calibri" pitchFamily="34" charset="0"/>
                          <a:ea typeface="Batang"/>
                          <a:cs typeface="Times New Roman"/>
                        </a:rPr>
                        <a:t>2</a:t>
                      </a:r>
                      <a:endParaRPr lang="en-US" sz="1600">
                        <a:latin typeface="Calibri" pitchFamily="34" charset="0"/>
                        <a:ea typeface="Batang"/>
                        <a:cs typeface="Times New Roman"/>
                      </a:endParaRPr>
                    </a:p>
                  </a:txBody>
                  <a:tcPr marL="68580" marR="68580" marT="0" marB="0">
                    <a:lnL w="28575" cap="flat" cmpd="sng" algn="ctr">
                      <a:solidFill>
                        <a:srgbClr val="0000FF"/>
                      </a:solidFill>
                      <a:prstDash val="solid"/>
                      <a:round/>
                      <a:headEnd type="none" w="med" len="med"/>
                      <a:tailEnd type="none" w="med" len="med"/>
                    </a:lnL>
                    <a:lnR w="12700" cap="flat" cmpd="sng" algn="ctr">
                      <a:solidFill>
                        <a:srgbClr val="0000FF"/>
                      </a:solidFill>
                      <a:prstDash val="solid"/>
                      <a:round/>
                      <a:headEnd type="none" w="med" len="med"/>
                      <a:tailEnd type="none" w="med" len="med"/>
                    </a:lnR>
                    <a:lnT w="12700" cap="flat" cmpd="sng" algn="ctr">
                      <a:solidFill>
                        <a:srgbClr val="0000FF"/>
                      </a:solidFill>
                      <a:prstDash val="solid"/>
                      <a:round/>
                      <a:headEnd type="none" w="med" len="med"/>
                      <a:tailEnd type="none" w="med" len="med"/>
                    </a:lnT>
                    <a:lnB w="12700" cap="flat" cmpd="sng" algn="ctr">
                      <a:solidFill>
                        <a:srgbClr val="0000FF"/>
                      </a:solidFill>
                      <a:prstDash val="solid"/>
                      <a:round/>
                      <a:headEnd type="none" w="med" len="med"/>
                      <a:tailEnd type="none" w="med" len="med"/>
                    </a:lnB>
                  </a:tcPr>
                </a:tc>
                <a:tc>
                  <a:txBody>
                    <a:bodyPr/>
                    <a:lstStyle/>
                    <a:p>
                      <a:pPr marL="0" marR="0">
                        <a:spcBef>
                          <a:spcPts val="0"/>
                        </a:spcBef>
                        <a:spcAft>
                          <a:spcPts val="0"/>
                        </a:spcAft>
                      </a:pPr>
                      <a:r>
                        <a:rPr lang="en-US" sz="1600">
                          <a:latin typeface="Calibri" pitchFamily="34" charset="0"/>
                          <a:ea typeface="Batang"/>
                          <a:cs typeface="Times New Roman"/>
                        </a:rPr>
                        <a:t>Shivalbari Dakshin</a:t>
                      </a:r>
                    </a:p>
                  </a:txBody>
                  <a:tcPr marL="68580" marR="68580" marT="0" marB="0">
                    <a:lnL w="12700" cap="flat" cmpd="sng" algn="ctr">
                      <a:solidFill>
                        <a:srgbClr val="0000FF"/>
                      </a:solidFill>
                      <a:prstDash val="solid"/>
                      <a:round/>
                      <a:headEnd type="none" w="med" len="med"/>
                      <a:tailEnd type="none" w="med" len="med"/>
                    </a:lnL>
                    <a:lnR w="12700" cap="flat" cmpd="sng" algn="ctr">
                      <a:solidFill>
                        <a:srgbClr val="0000FF"/>
                      </a:solidFill>
                      <a:prstDash val="solid"/>
                      <a:round/>
                      <a:headEnd type="none" w="med" len="med"/>
                      <a:tailEnd type="none" w="med" len="med"/>
                    </a:lnR>
                    <a:lnT w="12700" cap="flat" cmpd="sng" algn="ctr">
                      <a:solidFill>
                        <a:srgbClr val="0000FF"/>
                      </a:solidFill>
                      <a:prstDash val="solid"/>
                      <a:round/>
                      <a:headEnd type="none" w="med" len="med"/>
                      <a:tailEnd type="none" w="med" len="med"/>
                    </a:lnT>
                    <a:lnB w="12700" cap="flat" cmpd="sng" algn="ctr">
                      <a:solidFill>
                        <a:srgbClr val="0000FF"/>
                      </a:solidFill>
                      <a:prstDash val="solid"/>
                      <a:round/>
                      <a:headEnd type="none" w="med" len="med"/>
                      <a:tailEnd type="none" w="med" len="med"/>
                    </a:lnB>
                  </a:tcPr>
                </a:tc>
                <a:tc>
                  <a:txBody>
                    <a:bodyPr/>
                    <a:lstStyle/>
                    <a:p>
                      <a:pPr marL="0" marR="0" algn="ctr">
                        <a:spcBef>
                          <a:spcPts val="0"/>
                        </a:spcBef>
                        <a:spcAft>
                          <a:spcPts val="0"/>
                        </a:spcAft>
                      </a:pPr>
                      <a:r>
                        <a:rPr lang="en-US" sz="1600">
                          <a:latin typeface="Calibri" pitchFamily="34" charset="0"/>
                          <a:ea typeface="Batang"/>
                          <a:cs typeface="Times New Roman"/>
                        </a:rPr>
                        <a:t>196</a:t>
                      </a:r>
                    </a:p>
                  </a:txBody>
                  <a:tcPr marL="68580" marR="68580" marT="0" marB="0">
                    <a:lnL w="12700" cap="flat" cmpd="sng" algn="ctr">
                      <a:solidFill>
                        <a:srgbClr val="0000FF"/>
                      </a:solidFill>
                      <a:prstDash val="solid"/>
                      <a:round/>
                      <a:headEnd type="none" w="med" len="med"/>
                      <a:tailEnd type="none" w="med" len="med"/>
                    </a:lnL>
                    <a:lnR w="12700" cap="flat" cmpd="sng" algn="ctr">
                      <a:solidFill>
                        <a:srgbClr val="0000FF"/>
                      </a:solidFill>
                      <a:prstDash val="solid"/>
                      <a:round/>
                      <a:headEnd type="none" w="med" len="med"/>
                      <a:tailEnd type="none" w="med" len="med"/>
                    </a:lnR>
                    <a:lnT w="12700" cap="flat" cmpd="sng" algn="ctr">
                      <a:solidFill>
                        <a:srgbClr val="0000FF"/>
                      </a:solidFill>
                      <a:prstDash val="solid"/>
                      <a:round/>
                      <a:headEnd type="none" w="med" len="med"/>
                      <a:tailEnd type="none" w="med" len="med"/>
                    </a:lnT>
                    <a:lnB w="12700" cap="flat" cmpd="sng" algn="ctr">
                      <a:solidFill>
                        <a:srgbClr val="0000FF"/>
                      </a:solidFill>
                      <a:prstDash val="solid"/>
                      <a:round/>
                      <a:headEnd type="none" w="med" len="med"/>
                      <a:tailEnd type="none" w="med" len="med"/>
                    </a:lnB>
                  </a:tcPr>
                </a:tc>
                <a:tc>
                  <a:txBody>
                    <a:bodyPr/>
                    <a:lstStyle/>
                    <a:p>
                      <a:pPr marL="0" marR="0" algn="ctr">
                        <a:spcBef>
                          <a:spcPts val="0"/>
                        </a:spcBef>
                        <a:spcAft>
                          <a:spcPts val="0"/>
                        </a:spcAft>
                      </a:pPr>
                      <a:r>
                        <a:rPr lang="en-US" sz="1600">
                          <a:latin typeface="Calibri" pitchFamily="34" charset="0"/>
                          <a:ea typeface="Batang"/>
                          <a:cs typeface="Times New Roman"/>
                        </a:rPr>
                        <a:t>123,743</a:t>
                      </a:r>
                    </a:p>
                  </a:txBody>
                  <a:tcPr marL="68580" marR="68580" marT="0" marB="0">
                    <a:lnL w="12700" cap="flat" cmpd="sng" algn="ctr">
                      <a:solidFill>
                        <a:srgbClr val="0000FF"/>
                      </a:solidFill>
                      <a:prstDash val="solid"/>
                      <a:round/>
                      <a:headEnd type="none" w="med" len="med"/>
                      <a:tailEnd type="none" w="med" len="med"/>
                    </a:lnL>
                    <a:lnR w="28575" cap="flat" cmpd="sng" algn="ctr">
                      <a:solidFill>
                        <a:srgbClr val="0000FF"/>
                      </a:solidFill>
                      <a:prstDash val="solid"/>
                      <a:round/>
                      <a:headEnd type="none" w="med" len="med"/>
                      <a:tailEnd type="none" w="med" len="med"/>
                    </a:lnR>
                    <a:lnT w="12700" cap="flat" cmpd="sng" algn="ctr">
                      <a:solidFill>
                        <a:srgbClr val="0000FF"/>
                      </a:solidFill>
                      <a:prstDash val="solid"/>
                      <a:round/>
                      <a:headEnd type="none" w="med" len="med"/>
                      <a:tailEnd type="none" w="med" len="med"/>
                    </a:lnT>
                    <a:lnB w="12700" cap="flat" cmpd="sng" algn="ctr">
                      <a:solidFill>
                        <a:srgbClr val="0000FF"/>
                      </a:solidFill>
                      <a:prstDash val="solid"/>
                      <a:round/>
                      <a:headEnd type="none" w="med" len="med"/>
                      <a:tailEnd type="none" w="med" len="med"/>
                    </a:lnB>
                  </a:tcPr>
                </a:tc>
              </a:tr>
              <a:tr h="216920">
                <a:tc>
                  <a:txBody>
                    <a:bodyPr/>
                    <a:lstStyle/>
                    <a:p>
                      <a:pPr marL="0" marR="0" algn="ctr">
                        <a:spcBef>
                          <a:spcPts val="0"/>
                        </a:spcBef>
                        <a:spcAft>
                          <a:spcPts val="0"/>
                        </a:spcAft>
                      </a:pPr>
                      <a:r>
                        <a:rPr lang="en-US" sz="1600" b="1">
                          <a:latin typeface="Calibri" pitchFamily="34" charset="0"/>
                          <a:ea typeface="Batang"/>
                          <a:cs typeface="Times New Roman"/>
                        </a:rPr>
                        <a:t>3</a:t>
                      </a:r>
                      <a:endParaRPr lang="en-US" sz="1600">
                        <a:latin typeface="Calibri" pitchFamily="34" charset="0"/>
                        <a:ea typeface="Batang"/>
                        <a:cs typeface="Times New Roman"/>
                      </a:endParaRPr>
                    </a:p>
                  </a:txBody>
                  <a:tcPr marL="68580" marR="68580" marT="0" marB="0">
                    <a:lnL w="28575" cap="flat" cmpd="sng" algn="ctr">
                      <a:solidFill>
                        <a:srgbClr val="0000FF"/>
                      </a:solidFill>
                      <a:prstDash val="solid"/>
                      <a:round/>
                      <a:headEnd type="none" w="med" len="med"/>
                      <a:tailEnd type="none" w="med" len="med"/>
                    </a:lnL>
                    <a:lnR w="12700" cap="flat" cmpd="sng" algn="ctr">
                      <a:solidFill>
                        <a:srgbClr val="0000FF"/>
                      </a:solidFill>
                      <a:prstDash val="solid"/>
                      <a:round/>
                      <a:headEnd type="none" w="med" len="med"/>
                      <a:tailEnd type="none" w="med" len="med"/>
                    </a:lnR>
                    <a:lnT w="12700" cap="flat" cmpd="sng" algn="ctr">
                      <a:solidFill>
                        <a:srgbClr val="0000FF"/>
                      </a:solidFill>
                      <a:prstDash val="solid"/>
                      <a:round/>
                      <a:headEnd type="none" w="med" len="med"/>
                      <a:tailEnd type="none" w="med" len="med"/>
                    </a:lnT>
                    <a:lnB w="12700" cap="flat" cmpd="sng" algn="ctr">
                      <a:solidFill>
                        <a:srgbClr val="0000FF"/>
                      </a:solidFill>
                      <a:prstDash val="solid"/>
                      <a:round/>
                      <a:headEnd type="none" w="med" len="med"/>
                      <a:tailEnd type="none" w="med" len="med"/>
                    </a:lnB>
                  </a:tcPr>
                </a:tc>
                <a:tc>
                  <a:txBody>
                    <a:bodyPr/>
                    <a:lstStyle/>
                    <a:p>
                      <a:pPr marL="0" marR="0">
                        <a:spcBef>
                          <a:spcPts val="0"/>
                        </a:spcBef>
                        <a:spcAft>
                          <a:spcPts val="0"/>
                        </a:spcAft>
                      </a:pPr>
                      <a:r>
                        <a:rPr lang="en-US" sz="1600" dirty="0" err="1">
                          <a:latin typeface="Calibri" pitchFamily="34" charset="0"/>
                          <a:ea typeface="Batang"/>
                          <a:cs typeface="Times New Roman"/>
                        </a:rPr>
                        <a:t>Shivalbari</a:t>
                      </a:r>
                      <a:r>
                        <a:rPr lang="en-US" sz="1600" dirty="0">
                          <a:latin typeface="Calibri" pitchFamily="34" charset="0"/>
                          <a:ea typeface="Batang"/>
                          <a:cs typeface="Times New Roman"/>
                        </a:rPr>
                        <a:t> </a:t>
                      </a:r>
                      <a:r>
                        <a:rPr lang="en-US" sz="1600" dirty="0" smtClean="0">
                          <a:latin typeface="Calibri" pitchFamily="34" charset="0"/>
                          <a:ea typeface="Batang"/>
                          <a:cs typeface="Times New Roman"/>
                        </a:rPr>
                        <a:t>East</a:t>
                      </a:r>
                      <a:endParaRPr lang="en-US" sz="1600" dirty="0">
                        <a:latin typeface="Calibri" pitchFamily="34" charset="0"/>
                        <a:ea typeface="Batang"/>
                        <a:cs typeface="Times New Roman"/>
                      </a:endParaRPr>
                    </a:p>
                  </a:txBody>
                  <a:tcPr marL="68580" marR="68580" marT="0" marB="0">
                    <a:lnL w="12700" cap="flat" cmpd="sng" algn="ctr">
                      <a:solidFill>
                        <a:srgbClr val="0000FF"/>
                      </a:solidFill>
                      <a:prstDash val="solid"/>
                      <a:round/>
                      <a:headEnd type="none" w="med" len="med"/>
                      <a:tailEnd type="none" w="med" len="med"/>
                    </a:lnL>
                    <a:lnR w="12700" cap="flat" cmpd="sng" algn="ctr">
                      <a:solidFill>
                        <a:srgbClr val="0000FF"/>
                      </a:solidFill>
                      <a:prstDash val="solid"/>
                      <a:round/>
                      <a:headEnd type="none" w="med" len="med"/>
                      <a:tailEnd type="none" w="med" len="med"/>
                    </a:lnR>
                    <a:lnT w="12700" cap="flat" cmpd="sng" algn="ctr">
                      <a:solidFill>
                        <a:srgbClr val="0000FF"/>
                      </a:solidFill>
                      <a:prstDash val="solid"/>
                      <a:round/>
                      <a:headEnd type="none" w="med" len="med"/>
                      <a:tailEnd type="none" w="med" len="med"/>
                    </a:lnT>
                    <a:lnB w="12700" cap="flat" cmpd="sng" algn="ctr">
                      <a:solidFill>
                        <a:srgbClr val="0000FF"/>
                      </a:solidFill>
                      <a:prstDash val="solid"/>
                      <a:round/>
                      <a:headEnd type="none" w="med" len="med"/>
                      <a:tailEnd type="none" w="med" len="med"/>
                    </a:lnB>
                  </a:tcPr>
                </a:tc>
                <a:tc>
                  <a:txBody>
                    <a:bodyPr/>
                    <a:lstStyle/>
                    <a:p>
                      <a:pPr marL="0" marR="0" algn="ctr">
                        <a:spcBef>
                          <a:spcPts val="0"/>
                        </a:spcBef>
                        <a:spcAft>
                          <a:spcPts val="0"/>
                        </a:spcAft>
                      </a:pPr>
                      <a:r>
                        <a:rPr lang="en-US" sz="1600">
                          <a:latin typeface="Calibri" pitchFamily="34" charset="0"/>
                          <a:ea typeface="Batang"/>
                          <a:cs typeface="Times New Roman"/>
                        </a:rPr>
                        <a:t>455</a:t>
                      </a:r>
                    </a:p>
                  </a:txBody>
                  <a:tcPr marL="68580" marR="68580" marT="0" marB="0">
                    <a:lnL w="12700" cap="flat" cmpd="sng" algn="ctr">
                      <a:solidFill>
                        <a:srgbClr val="0000FF"/>
                      </a:solidFill>
                      <a:prstDash val="solid"/>
                      <a:round/>
                      <a:headEnd type="none" w="med" len="med"/>
                      <a:tailEnd type="none" w="med" len="med"/>
                    </a:lnL>
                    <a:lnR w="12700" cap="flat" cmpd="sng" algn="ctr">
                      <a:solidFill>
                        <a:srgbClr val="0000FF"/>
                      </a:solidFill>
                      <a:prstDash val="solid"/>
                      <a:round/>
                      <a:headEnd type="none" w="med" len="med"/>
                      <a:tailEnd type="none" w="med" len="med"/>
                    </a:lnR>
                    <a:lnT w="12700" cap="flat" cmpd="sng" algn="ctr">
                      <a:solidFill>
                        <a:srgbClr val="0000FF"/>
                      </a:solidFill>
                      <a:prstDash val="solid"/>
                      <a:round/>
                      <a:headEnd type="none" w="med" len="med"/>
                      <a:tailEnd type="none" w="med" len="med"/>
                    </a:lnT>
                    <a:lnB w="12700" cap="flat" cmpd="sng" algn="ctr">
                      <a:solidFill>
                        <a:srgbClr val="0000FF"/>
                      </a:solidFill>
                      <a:prstDash val="solid"/>
                      <a:round/>
                      <a:headEnd type="none" w="med" len="med"/>
                      <a:tailEnd type="none" w="med" len="med"/>
                    </a:lnB>
                  </a:tcPr>
                </a:tc>
                <a:tc>
                  <a:txBody>
                    <a:bodyPr/>
                    <a:lstStyle/>
                    <a:p>
                      <a:pPr marL="0" marR="0" algn="ctr">
                        <a:spcBef>
                          <a:spcPts val="0"/>
                        </a:spcBef>
                        <a:spcAft>
                          <a:spcPts val="0"/>
                        </a:spcAft>
                      </a:pPr>
                      <a:r>
                        <a:rPr lang="en-US" sz="1600">
                          <a:latin typeface="Calibri" pitchFamily="34" charset="0"/>
                          <a:ea typeface="Batang"/>
                          <a:cs typeface="Times New Roman"/>
                        </a:rPr>
                        <a:t>387,789</a:t>
                      </a:r>
                    </a:p>
                  </a:txBody>
                  <a:tcPr marL="68580" marR="68580" marT="0" marB="0">
                    <a:lnL w="12700" cap="flat" cmpd="sng" algn="ctr">
                      <a:solidFill>
                        <a:srgbClr val="0000FF"/>
                      </a:solidFill>
                      <a:prstDash val="solid"/>
                      <a:round/>
                      <a:headEnd type="none" w="med" len="med"/>
                      <a:tailEnd type="none" w="med" len="med"/>
                    </a:lnL>
                    <a:lnR w="28575" cap="flat" cmpd="sng" algn="ctr">
                      <a:solidFill>
                        <a:srgbClr val="0000FF"/>
                      </a:solidFill>
                      <a:prstDash val="solid"/>
                      <a:round/>
                      <a:headEnd type="none" w="med" len="med"/>
                      <a:tailEnd type="none" w="med" len="med"/>
                    </a:lnR>
                    <a:lnT w="12700" cap="flat" cmpd="sng" algn="ctr">
                      <a:solidFill>
                        <a:srgbClr val="0000FF"/>
                      </a:solidFill>
                      <a:prstDash val="solid"/>
                      <a:round/>
                      <a:headEnd type="none" w="med" len="med"/>
                      <a:tailEnd type="none" w="med" len="med"/>
                    </a:lnT>
                    <a:lnB w="12700" cap="flat" cmpd="sng" algn="ctr">
                      <a:solidFill>
                        <a:srgbClr val="0000FF"/>
                      </a:solidFill>
                      <a:prstDash val="solid"/>
                      <a:round/>
                      <a:headEnd type="none" w="med" len="med"/>
                      <a:tailEnd type="none" w="med" len="med"/>
                    </a:lnB>
                  </a:tcPr>
                </a:tc>
              </a:tr>
              <a:tr h="216920">
                <a:tc>
                  <a:txBody>
                    <a:bodyPr/>
                    <a:lstStyle/>
                    <a:p>
                      <a:pPr marL="0" marR="0" algn="ctr">
                        <a:spcBef>
                          <a:spcPts val="0"/>
                        </a:spcBef>
                        <a:spcAft>
                          <a:spcPts val="0"/>
                        </a:spcAft>
                      </a:pPr>
                      <a:r>
                        <a:rPr lang="en-US" sz="1600" b="1">
                          <a:latin typeface="Calibri" pitchFamily="34" charset="0"/>
                          <a:ea typeface="Batang"/>
                          <a:cs typeface="Times New Roman"/>
                        </a:rPr>
                        <a:t>4</a:t>
                      </a:r>
                      <a:endParaRPr lang="en-US" sz="1600">
                        <a:latin typeface="Calibri" pitchFamily="34" charset="0"/>
                        <a:ea typeface="Batang"/>
                        <a:cs typeface="Times New Roman"/>
                      </a:endParaRPr>
                    </a:p>
                  </a:txBody>
                  <a:tcPr marL="68580" marR="68580" marT="0" marB="0">
                    <a:lnL w="28575" cap="flat" cmpd="sng" algn="ctr">
                      <a:solidFill>
                        <a:srgbClr val="0000FF"/>
                      </a:solidFill>
                      <a:prstDash val="solid"/>
                      <a:round/>
                      <a:headEnd type="none" w="med" len="med"/>
                      <a:tailEnd type="none" w="med" len="med"/>
                    </a:lnL>
                    <a:lnR w="12700" cap="flat" cmpd="sng" algn="ctr">
                      <a:solidFill>
                        <a:srgbClr val="0000FF"/>
                      </a:solidFill>
                      <a:prstDash val="solid"/>
                      <a:round/>
                      <a:headEnd type="none" w="med" len="med"/>
                      <a:tailEnd type="none" w="med" len="med"/>
                    </a:lnR>
                    <a:lnT w="12700" cap="flat" cmpd="sng" algn="ctr">
                      <a:solidFill>
                        <a:srgbClr val="0000FF"/>
                      </a:solidFill>
                      <a:prstDash val="solid"/>
                      <a:round/>
                      <a:headEnd type="none" w="med" len="med"/>
                      <a:tailEnd type="none" w="med" len="med"/>
                    </a:lnT>
                    <a:lnB w="12700" cap="flat" cmpd="sng" algn="ctr">
                      <a:solidFill>
                        <a:srgbClr val="0000FF"/>
                      </a:solidFill>
                      <a:prstDash val="solid"/>
                      <a:round/>
                      <a:headEnd type="none" w="med" len="med"/>
                      <a:tailEnd type="none" w="med" len="med"/>
                    </a:lnB>
                  </a:tcPr>
                </a:tc>
                <a:tc>
                  <a:txBody>
                    <a:bodyPr/>
                    <a:lstStyle/>
                    <a:p>
                      <a:pPr marL="0" marR="0">
                        <a:spcBef>
                          <a:spcPts val="0"/>
                        </a:spcBef>
                        <a:spcAft>
                          <a:spcPts val="0"/>
                        </a:spcAft>
                      </a:pPr>
                      <a:r>
                        <a:rPr lang="en-US" sz="1600">
                          <a:latin typeface="Calibri" pitchFamily="34" charset="0"/>
                          <a:ea typeface="Batang"/>
                          <a:cs typeface="Times New Roman"/>
                        </a:rPr>
                        <a:t>Shivalbari Central</a:t>
                      </a:r>
                    </a:p>
                  </a:txBody>
                  <a:tcPr marL="68580" marR="68580" marT="0" marB="0">
                    <a:lnL w="12700" cap="flat" cmpd="sng" algn="ctr">
                      <a:solidFill>
                        <a:srgbClr val="0000FF"/>
                      </a:solidFill>
                      <a:prstDash val="solid"/>
                      <a:round/>
                      <a:headEnd type="none" w="med" len="med"/>
                      <a:tailEnd type="none" w="med" len="med"/>
                    </a:lnL>
                    <a:lnR w="12700" cap="flat" cmpd="sng" algn="ctr">
                      <a:solidFill>
                        <a:srgbClr val="0000FF"/>
                      </a:solidFill>
                      <a:prstDash val="solid"/>
                      <a:round/>
                      <a:headEnd type="none" w="med" len="med"/>
                      <a:tailEnd type="none" w="med" len="med"/>
                    </a:lnR>
                    <a:lnT w="12700" cap="flat" cmpd="sng" algn="ctr">
                      <a:solidFill>
                        <a:srgbClr val="0000FF"/>
                      </a:solidFill>
                      <a:prstDash val="solid"/>
                      <a:round/>
                      <a:headEnd type="none" w="med" len="med"/>
                      <a:tailEnd type="none" w="med" len="med"/>
                    </a:lnT>
                    <a:lnB w="12700" cap="flat" cmpd="sng" algn="ctr">
                      <a:solidFill>
                        <a:srgbClr val="0000FF"/>
                      </a:solidFill>
                      <a:prstDash val="solid"/>
                      <a:round/>
                      <a:headEnd type="none" w="med" len="med"/>
                      <a:tailEnd type="none" w="med" len="med"/>
                    </a:lnB>
                  </a:tcPr>
                </a:tc>
                <a:tc>
                  <a:txBody>
                    <a:bodyPr/>
                    <a:lstStyle/>
                    <a:p>
                      <a:pPr marL="0" marR="0" algn="ctr">
                        <a:spcBef>
                          <a:spcPts val="0"/>
                        </a:spcBef>
                        <a:spcAft>
                          <a:spcPts val="0"/>
                        </a:spcAft>
                      </a:pPr>
                      <a:r>
                        <a:rPr lang="en-US" sz="1600">
                          <a:latin typeface="Calibri" pitchFamily="34" charset="0"/>
                          <a:ea typeface="Batang"/>
                          <a:cs typeface="Times New Roman"/>
                        </a:rPr>
                        <a:t>230</a:t>
                      </a:r>
                    </a:p>
                  </a:txBody>
                  <a:tcPr marL="68580" marR="68580" marT="0" marB="0">
                    <a:lnL w="12700" cap="flat" cmpd="sng" algn="ctr">
                      <a:solidFill>
                        <a:srgbClr val="0000FF"/>
                      </a:solidFill>
                      <a:prstDash val="solid"/>
                      <a:round/>
                      <a:headEnd type="none" w="med" len="med"/>
                      <a:tailEnd type="none" w="med" len="med"/>
                    </a:lnL>
                    <a:lnR w="12700" cap="flat" cmpd="sng" algn="ctr">
                      <a:solidFill>
                        <a:srgbClr val="0000FF"/>
                      </a:solidFill>
                      <a:prstDash val="solid"/>
                      <a:round/>
                      <a:headEnd type="none" w="med" len="med"/>
                      <a:tailEnd type="none" w="med" len="med"/>
                    </a:lnR>
                    <a:lnT w="12700" cap="flat" cmpd="sng" algn="ctr">
                      <a:solidFill>
                        <a:srgbClr val="0000FF"/>
                      </a:solidFill>
                      <a:prstDash val="solid"/>
                      <a:round/>
                      <a:headEnd type="none" w="med" len="med"/>
                      <a:tailEnd type="none" w="med" len="med"/>
                    </a:lnT>
                    <a:lnB w="12700" cap="flat" cmpd="sng" algn="ctr">
                      <a:solidFill>
                        <a:srgbClr val="0000FF"/>
                      </a:solidFill>
                      <a:prstDash val="solid"/>
                      <a:round/>
                      <a:headEnd type="none" w="med" len="med"/>
                      <a:tailEnd type="none" w="med" len="med"/>
                    </a:lnB>
                  </a:tcPr>
                </a:tc>
                <a:tc>
                  <a:txBody>
                    <a:bodyPr/>
                    <a:lstStyle/>
                    <a:p>
                      <a:pPr marL="0" marR="0" algn="ctr">
                        <a:spcBef>
                          <a:spcPts val="0"/>
                        </a:spcBef>
                        <a:spcAft>
                          <a:spcPts val="0"/>
                        </a:spcAft>
                      </a:pPr>
                      <a:r>
                        <a:rPr lang="en-US" sz="1600">
                          <a:latin typeface="Calibri" pitchFamily="34" charset="0"/>
                          <a:ea typeface="Batang"/>
                          <a:cs typeface="Times New Roman"/>
                        </a:rPr>
                        <a:t>134,451</a:t>
                      </a:r>
                    </a:p>
                  </a:txBody>
                  <a:tcPr marL="68580" marR="68580" marT="0" marB="0">
                    <a:lnL w="12700" cap="flat" cmpd="sng" algn="ctr">
                      <a:solidFill>
                        <a:srgbClr val="0000FF"/>
                      </a:solidFill>
                      <a:prstDash val="solid"/>
                      <a:round/>
                      <a:headEnd type="none" w="med" len="med"/>
                      <a:tailEnd type="none" w="med" len="med"/>
                    </a:lnL>
                    <a:lnR w="28575" cap="flat" cmpd="sng" algn="ctr">
                      <a:solidFill>
                        <a:srgbClr val="0000FF"/>
                      </a:solidFill>
                      <a:prstDash val="solid"/>
                      <a:round/>
                      <a:headEnd type="none" w="med" len="med"/>
                      <a:tailEnd type="none" w="med" len="med"/>
                    </a:lnR>
                    <a:lnT w="12700" cap="flat" cmpd="sng" algn="ctr">
                      <a:solidFill>
                        <a:srgbClr val="0000FF"/>
                      </a:solidFill>
                      <a:prstDash val="solid"/>
                      <a:round/>
                      <a:headEnd type="none" w="med" len="med"/>
                      <a:tailEnd type="none" w="med" len="med"/>
                    </a:lnT>
                    <a:lnB w="12700" cap="flat" cmpd="sng" algn="ctr">
                      <a:solidFill>
                        <a:srgbClr val="0000FF"/>
                      </a:solidFill>
                      <a:prstDash val="solid"/>
                      <a:round/>
                      <a:headEnd type="none" w="med" len="med"/>
                      <a:tailEnd type="none" w="med" len="med"/>
                    </a:lnB>
                  </a:tcPr>
                </a:tc>
              </a:tr>
              <a:tr h="216920">
                <a:tc>
                  <a:txBody>
                    <a:bodyPr/>
                    <a:lstStyle/>
                    <a:p>
                      <a:pPr marL="0" marR="0" algn="ctr">
                        <a:spcBef>
                          <a:spcPts val="0"/>
                        </a:spcBef>
                        <a:spcAft>
                          <a:spcPts val="0"/>
                        </a:spcAft>
                      </a:pPr>
                      <a:r>
                        <a:rPr lang="en-US" sz="1600" b="1">
                          <a:latin typeface="Calibri" pitchFamily="34" charset="0"/>
                          <a:ea typeface="Batang"/>
                          <a:cs typeface="Times New Roman"/>
                        </a:rPr>
                        <a:t>5</a:t>
                      </a:r>
                      <a:endParaRPr lang="en-US" sz="1600">
                        <a:latin typeface="Calibri" pitchFamily="34" charset="0"/>
                        <a:ea typeface="Batang"/>
                        <a:cs typeface="Times New Roman"/>
                      </a:endParaRPr>
                    </a:p>
                  </a:txBody>
                  <a:tcPr marL="68580" marR="68580" marT="0" marB="0">
                    <a:lnL w="28575" cap="flat" cmpd="sng" algn="ctr">
                      <a:solidFill>
                        <a:srgbClr val="0000FF"/>
                      </a:solidFill>
                      <a:prstDash val="solid"/>
                      <a:round/>
                      <a:headEnd type="none" w="med" len="med"/>
                      <a:tailEnd type="none" w="med" len="med"/>
                    </a:lnL>
                    <a:lnR w="12700" cap="flat" cmpd="sng" algn="ctr">
                      <a:solidFill>
                        <a:srgbClr val="0000FF"/>
                      </a:solidFill>
                      <a:prstDash val="solid"/>
                      <a:round/>
                      <a:headEnd type="none" w="med" len="med"/>
                      <a:tailEnd type="none" w="med" len="med"/>
                    </a:lnR>
                    <a:lnT w="12700" cap="flat" cmpd="sng" algn="ctr">
                      <a:solidFill>
                        <a:srgbClr val="0000FF"/>
                      </a:solidFill>
                      <a:prstDash val="solid"/>
                      <a:round/>
                      <a:headEnd type="none" w="med" len="med"/>
                      <a:tailEnd type="none" w="med" len="med"/>
                    </a:lnT>
                    <a:lnB w="12700" cap="flat" cmpd="sng" algn="ctr">
                      <a:solidFill>
                        <a:srgbClr val="0000FF"/>
                      </a:solidFill>
                      <a:prstDash val="solid"/>
                      <a:round/>
                      <a:headEnd type="none" w="med" len="med"/>
                      <a:tailEnd type="none" w="med" len="med"/>
                    </a:lnB>
                  </a:tcPr>
                </a:tc>
                <a:tc>
                  <a:txBody>
                    <a:bodyPr/>
                    <a:lstStyle/>
                    <a:p>
                      <a:pPr marL="0" marR="0">
                        <a:spcBef>
                          <a:spcPts val="0"/>
                        </a:spcBef>
                        <a:spcAft>
                          <a:spcPts val="0"/>
                        </a:spcAft>
                      </a:pPr>
                      <a:r>
                        <a:rPr lang="en-US" sz="1600">
                          <a:latin typeface="Calibri" pitchFamily="34" charset="0"/>
                          <a:ea typeface="Batang"/>
                          <a:cs typeface="Times New Roman"/>
                        </a:rPr>
                        <a:t>Agayarkund South</a:t>
                      </a:r>
                    </a:p>
                  </a:txBody>
                  <a:tcPr marL="68580" marR="68580" marT="0" marB="0">
                    <a:lnL w="12700" cap="flat" cmpd="sng" algn="ctr">
                      <a:solidFill>
                        <a:srgbClr val="0000FF"/>
                      </a:solidFill>
                      <a:prstDash val="solid"/>
                      <a:round/>
                      <a:headEnd type="none" w="med" len="med"/>
                      <a:tailEnd type="none" w="med" len="med"/>
                    </a:lnL>
                    <a:lnR w="12700" cap="flat" cmpd="sng" algn="ctr">
                      <a:solidFill>
                        <a:srgbClr val="0000FF"/>
                      </a:solidFill>
                      <a:prstDash val="solid"/>
                      <a:round/>
                      <a:headEnd type="none" w="med" len="med"/>
                      <a:tailEnd type="none" w="med" len="med"/>
                    </a:lnR>
                    <a:lnT w="12700" cap="flat" cmpd="sng" algn="ctr">
                      <a:solidFill>
                        <a:srgbClr val="0000FF"/>
                      </a:solidFill>
                      <a:prstDash val="solid"/>
                      <a:round/>
                      <a:headEnd type="none" w="med" len="med"/>
                      <a:tailEnd type="none" w="med" len="med"/>
                    </a:lnT>
                    <a:lnB w="12700" cap="flat" cmpd="sng" algn="ctr">
                      <a:solidFill>
                        <a:srgbClr val="0000FF"/>
                      </a:solidFill>
                      <a:prstDash val="solid"/>
                      <a:round/>
                      <a:headEnd type="none" w="med" len="med"/>
                      <a:tailEnd type="none" w="med" len="med"/>
                    </a:lnB>
                  </a:tcPr>
                </a:tc>
                <a:tc>
                  <a:txBody>
                    <a:bodyPr/>
                    <a:lstStyle/>
                    <a:p>
                      <a:pPr marL="0" marR="0" algn="ctr">
                        <a:spcBef>
                          <a:spcPts val="0"/>
                        </a:spcBef>
                        <a:spcAft>
                          <a:spcPts val="0"/>
                        </a:spcAft>
                      </a:pPr>
                      <a:r>
                        <a:rPr lang="en-US" sz="1600">
                          <a:latin typeface="Calibri" pitchFamily="34" charset="0"/>
                          <a:ea typeface="Batang"/>
                          <a:cs typeface="Times New Roman"/>
                        </a:rPr>
                        <a:t>395</a:t>
                      </a:r>
                    </a:p>
                  </a:txBody>
                  <a:tcPr marL="68580" marR="68580" marT="0" marB="0">
                    <a:lnL w="12700" cap="flat" cmpd="sng" algn="ctr">
                      <a:solidFill>
                        <a:srgbClr val="0000FF"/>
                      </a:solidFill>
                      <a:prstDash val="solid"/>
                      <a:round/>
                      <a:headEnd type="none" w="med" len="med"/>
                      <a:tailEnd type="none" w="med" len="med"/>
                    </a:lnL>
                    <a:lnR w="12700" cap="flat" cmpd="sng" algn="ctr">
                      <a:solidFill>
                        <a:srgbClr val="0000FF"/>
                      </a:solidFill>
                      <a:prstDash val="solid"/>
                      <a:round/>
                      <a:headEnd type="none" w="med" len="med"/>
                      <a:tailEnd type="none" w="med" len="med"/>
                    </a:lnR>
                    <a:lnT w="12700" cap="flat" cmpd="sng" algn="ctr">
                      <a:solidFill>
                        <a:srgbClr val="0000FF"/>
                      </a:solidFill>
                      <a:prstDash val="solid"/>
                      <a:round/>
                      <a:headEnd type="none" w="med" len="med"/>
                      <a:tailEnd type="none" w="med" len="med"/>
                    </a:lnT>
                    <a:lnB w="12700" cap="flat" cmpd="sng" algn="ctr">
                      <a:solidFill>
                        <a:srgbClr val="0000FF"/>
                      </a:solidFill>
                      <a:prstDash val="solid"/>
                      <a:round/>
                      <a:headEnd type="none" w="med" len="med"/>
                      <a:tailEnd type="none" w="med" len="med"/>
                    </a:lnB>
                  </a:tcPr>
                </a:tc>
                <a:tc>
                  <a:txBody>
                    <a:bodyPr/>
                    <a:lstStyle/>
                    <a:p>
                      <a:pPr marL="0" marR="0" algn="ctr">
                        <a:spcBef>
                          <a:spcPts val="0"/>
                        </a:spcBef>
                        <a:spcAft>
                          <a:spcPts val="0"/>
                        </a:spcAft>
                      </a:pPr>
                      <a:r>
                        <a:rPr lang="en-US" sz="1600">
                          <a:latin typeface="Calibri" pitchFamily="34" charset="0"/>
                          <a:ea typeface="Batang"/>
                          <a:cs typeface="Times New Roman"/>
                        </a:rPr>
                        <a:t>256,772</a:t>
                      </a:r>
                    </a:p>
                  </a:txBody>
                  <a:tcPr marL="68580" marR="68580" marT="0" marB="0">
                    <a:lnL w="12700" cap="flat" cmpd="sng" algn="ctr">
                      <a:solidFill>
                        <a:srgbClr val="0000FF"/>
                      </a:solidFill>
                      <a:prstDash val="solid"/>
                      <a:round/>
                      <a:headEnd type="none" w="med" len="med"/>
                      <a:tailEnd type="none" w="med" len="med"/>
                    </a:lnL>
                    <a:lnR w="28575" cap="flat" cmpd="sng" algn="ctr">
                      <a:solidFill>
                        <a:srgbClr val="0000FF"/>
                      </a:solidFill>
                      <a:prstDash val="solid"/>
                      <a:round/>
                      <a:headEnd type="none" w="med" len="med"/>
                      <a:tailEnd type="none" w="med" len="med"/>
                    </a:lnR>
                    <a:lnT w="12700" cap="flat" cmpd="sng" algn="ctr">
                      <a:solidFill>
                        <a:srgbClr val="0000FF"/>
                      </a:solidFill>
                      <a:prstDash val="solid"/>
                      <a:round/>
                      <a:headEnd type="none" w="med" len="med"/>
                      <a:tailEnd type="none" w="med" len="med"/>
                    </a:lnT>
                    <a:lnB w="12700" cap="flat" cmpd="sng" algn="ctr">
                      <a:solidFill>
                        <a:srgbClr val="0000FF"/>
                      </a:solidFill>
                      <a:prstDash val="solid"/>
                      <a:round/>
                      <a:headEnd type="none" w="med" len="med"/>
                      <a:tailEnd type="none" w="med" len="med"/>
                    </a:lnB>
                  </a:tcPr>
                </a:tc>
              </a:tr>
              <a:tr h="216920">
                <a:tc>
                  <a:txBody>
                    <a:bodyPr/>
                    <a:lstStyle/>
                    <a:p>
                      <a:pPr marL="0" marR="0" algn="ctr">
                        <a:spcBef>
                          <a:spcPts val="0"/>
                        </a:spcBef>
                        <a:spcAft>
                          <a:spcPts val="0"/>
                        </a:spcAft>
                      </a:pPr>
                      <a:r>
                        <a:rPr lang="en-US" sz="1600" b="1">
                          <a:latin typeface="Calibri" pitchFamily="34" charset="0"/>
                          <a:ea typeface="Batang"/>
                          <a:cs typeface="Times New Roman"/>
                        </a:rPr>
                        <a:t>6</a:t>
                      </a:r>
                      <a:endParaRPr lang="en-US" sz="1600">
                        <a:latin typeface="Calibri" pitchFamily="34" charset="0"/>
                        <a:ea typeface="Batang"/>
                        <a:cs typeface="Times New Roman"/>
                      </a:endParaRPr>
                    </a:p>
                  </a:txBody>
                  <a:tcPr marL="68580" marR="68580" marT="0" marB="0">
                    <a:lnL w="28575" cap="flat" cmpd="sng" algn="ctr">
                      <a:solidFill>
                        <a:srgbClr val="0000FF"/>
                      </a:solidFill>
                      <a:prstDash val="solid"/>
                      <a:round/>
                      <a:headEnd type="none" w="med" len="med"/>
                      <a:tailEnd type="none" w="med" len="med"/>
                    </a:lnL>
                    <a:lnR w="12700" cap="flat" cmpd="sng" algn="ctr">
                      <a:solidFill>
                        <a:srgbClr val="0000FF"/>
                      </a:solidFill>
                      <a:prstDash val="solid"/>
                      <a:round/>
                      <a:headEnd type="none" w="med" len="med"/>
                      <a:tailEnd type="none" w="med" len="med"/>
                    </a:lnR>
                    <a:lnT w="12700" cap="flat" cmpd="sng" algn="ctr">
                      <a:solidFill>
                        <a:srgbClr val="0000FF"/>
                      </a:solidFill>
                      <a:prstDash val="solid"/>
                      <a:round/>
                      <a:headEnd type="none" w="med" len="med"/>
                      <a:tailEnd type="none" w="med" len="med"/>
                    </a:lnT>
                    <a:lnB w="12700" cap="flat" cmpd="sng" algn="ctr">
                      <a:solidFill>
                        <a:srgbClr val="0000FF"/>
                      </a:solidFill>
                      <a:prstDash val="solid"/>
                      <a:round/>
                      <a:headEnd type="none" w="med" len="med"/>
                      <a:tailEnd type="none" w="med" len="med"/>
                    </a:lnB>
                  </a:tcPr>
                </a:tc>
                <a:tc>
                  <a:txBody>
                    <a:bodyPr/>
                    <a:lstStyle/>
                    <a:p>
                      <a:pPr marL="0" marR="0">
                        <a:spcBef>
                          <a:spcPts val="0"/>
                        </a:spcBef>
                        <a:spcAft>
                          <a:spcPts val="0"/>
                        </a:spcAft>
                      </a:pPr>
                      <a:r>
                        <a:rPr lang="en-US" sz="1600">
                          <a:latin typeface="Calibri" pitchFamily="34" charset="0"/>
                          <a:ea typeface="Batang"/>
                          <a:cs typeface="Times New Roman"/>
                        </a:rPr>
                        <a:t>Agayarkund Uttar</a:t>
                      </a:r>
                    </a:p>
                  </a:txBody>
                  <a:tcPr marL="68580" marR="68580" marT="0" marB="0">
                    <a:lnL w="12700" cap="flat" cmpd="sng" algn="ctr">
                      <a:solidFill>
                        <a:srgbClr val="0000FF"/>
                      </a:solidFill>
                      <a:prstDash val="solid"/>
                      <a:round/>
                      <a:headEnd type="none" w="med" len="med"/>
                      <a:tailEnd type="none" w="med" len="med"/>
                    </a:lnL>
                    <a:lnR w="12700" cap="flat" cmpd="sng" algn="ctr">
                      <a:solidFill>
                        <a:srgbClr val="0000FF"/>
                      </a:solidFill>
                      <a:prstDash val="solid"/>
                      <a:round/>
                      <a:headEnd type="none" w="med" len="med"/>
                      <a:tailEnd type="none" w="med" len="med"/>
                    </a:lnR>
                    <a:lnT w="12700" cap="flat" cmpd="sng" algn="ctr">
                      <a:solidFill>
                        <a:srgbClr val="0000FF"/>
                      </a:solidFill>
                      <a:prstDash val="solid"/>
                      <a:round/>
                      <a:headEnd type="none" w="med" len="med"/>
                      <a:tailEnd type="none" w="med" len="med"/>
                    </a:lnT>
                    <a:lnB w="12700" cap="flat" cmpd="sng" algn="ctr">
                      <a:solidFill>
                        <a:srgbClr val="0000FF"/>
                      </a:solidFill>
                      <a:prstDash val="solid"/>
                      <a:round/>
                      <a:headEnd type="none" w="med" len="med"/>
                      <a:tailEnd type="none" w="med" len="med"/>
                    </a:lnB>
                  </a:tcPr>
                </a:tc>
                <a:tc>
                  <a:txBody>
                    <a:bodyPr/>
                    <a:lstStyle/>
                    <a:p>
                      <a:pPr marL="0" marR="0" algn="ctr">
                        <a:spcBef>
                          <a:spcPts val="0"/>
                        </a:spcBef>
                        <a:spcAft>
                          <a:spcPts val="0"/>
                        </a:spcAft>
                      </a:pPr>
                      <a:r>
                        <a:rPr lang="en-US" sz="1600">
                          <a:latin typeface="Calibri" pitchFamily="34" charset="0"/>
                          <a:ea typeface="Batang"/>
                          <a:cs typeface="Times New Roman"/>
                        </a:rPr>
                        <a:t>196</a:t>
                      </a:r>
                    </a:p>
                  </a:txBody>
                  <a:tcPr marL="68580" marR="68580" marT="0" marB="0">
                    <a:lnL w="12700" cap="flat" cmpd="sng" algn="ctr">
                      <a:solidFill>
                        <a:srgbClr val="0000FF"/>
                      </a:solidFill>
                      <a:prstDash val="solid"/>
                      <a:round/>
                      <a:headEnd type="none" w="med" len="med"/>
                      <a:tailEnd type="none" w="med" len="med"/>
                    </a:lnL>
                    <a:lnR w="12700" cap="flat" cmpd="sng" algn="ctr">
                      <a:solidFill>
                        <a:srgbClr val="0000FF"/>
                      </a:solidFill>
                      <a:prstDash val="solid"/>
                      <a:round/>
                      <a:headEnd type="none" w="med" len="med"/>
                      <a:tailEnd type="none" w="med" len="med"/>
                    </a:lnR>
                    <a:lnT w="12700" cap="flat" cmpd="sng" algn="ctr">
                      <a:solidFill>
                        <a:srgbClr val="0000FF"/>
                      </a:solidFill>
                      <a:prstDash val="solid"/>
                      <a:round/>
                      <a:headEnd type="none" w="med" len="med"/>
                      <a:tailEnd type="none" w="med" len="med"/>
                    </a:lnT>
                    <a:lnB w="12700" cap="flat" cmpd="sng" algn="ctr">
                      <a:solidFill>
                        <a:srgbClr val="0000FF"/>
                      </a:solidFill>
                      <a:prstDash val="solid"/>
                      <a:round/>
                      <a:headEnd type="none" w="med" len="med"/>
                      <a:tailEnd type="none" w="med" len="med"/>
                    </a:lnB>
                  </a:tcPr>
                </a:tc>
                <a:tc>
                  <a:txBody>
                    <a:bodyPr/>
                    <a:lstStyle/>
                    <a:p>
                      <a:pPr marL="0" marR="0" algn="ctr">
                        <a:spcBef>
                          <a:spcPts val="0"/>
                        </a:spcBef>
                        <a:spcAft>
                          <a:spcPts val="0"/>
                        </a:spcAft>
                      </a:pPr>
                      <a:r>
                        <a:rPr lang="en-US" sz="1600">
                          <a:latin typeface="Calibri" pitchFamily="34" charset="0"/>
                          <a:ea typeface="Batang"/>
                          <a:cs typeface="Times New Roman"/>
                        </a:rPr>
                        <a:t>143,000</a:t>
                      </a:r>
                    </a:p>
                  </a:txBody>
                  <a:tcPr marL="68580" marR="68580" marT="0" marB="0">
                    <a:lnL w="12700" cap="flat" cmpd="sng" algn="ctr">
                      <a:solidFill>
                        <a:srgbClr val="0000FF"/>
                      </a:solidFill>
                      <a:prstDash val="solid"/>
                      <a:round/>
                      <a:headEnd type="none" w="med" len="med"/>
                      <a:tailEnd type="none" w="med" len="med"/>
                    </a:lnL>
                    <a:lnR w="28575" cap="flat" cmpd="sng" algn="ctr">
                      <a:solidFill>
                        <a:srgbClr val="0000FF"/>
                      </a:solidFill>
                      <a:prstDash val="solid"/>
                      <a:round/>
                      <a:headEnd type="none" w="med" len="med"/>
                      <a:tailEnd type="none" w="med" len="med"/>
                    </a:lnR>
                    <a:lnT w="12700" cap="flat" cmpd="sng" algn="ctr">
                      <a:solidFill>
                        <a:srgbClr val="0000FF"/>
                      </a:solidFill>
                      <a:prstDash val="solid"/>
                      <a:round/>
                      <a:headEnd type="none" w="med" len="med"/>
                      <a:tailEnd type="none" w="med" len="med"/>
                    </a:lnT>
                    <a:lnB w="12700" cap="flat" cmpd="sng" algn="ctr">
                      <a:solidFill>
                        <a:srgbClr val="0000FF"/>
                      </a:solidFill>
                      <a:prstDash val="solid"/>
                      <a:round/>
                      <a:headEnd type="none" w="med" len="med"/>
                      <a:tailEnd type="none" w="med" len="med"/>
                    </a:lnB>
                  </a:tcPr>
                </a:tc>
              </a:tr>
              <a:tr h="216920">
                <a:tc>
                  <a:txBody>
                    <a:bodyPr/>
                    <a:lstStyle/>
                    <a:p>
                      <a:pPr marL="0" marR="0" algn="ctr">
                        <a:spcBef>
                          <a:spcPts val="0"/>
                        </a:spcBef>
                        <a:spcAft>
                          <a:spcPts val="0"/>
                        </a:spcAft>
                      </a:pPr>
                      <a:r>
                        <a:rPr lang="en-US" sz="1600" b="1">
                          <a:latin typeface="Calibri" pitchFamily="34" charset="0"/>
                          <a:ea typeface="Batang"/>
                          <a:cs typeface="Times New Roman"/>
                        </a:rPr>
                        <a:t>7</a:t>
                      </a:r>
                      <a:endParaRPr lang="en-US" sz="1600">
                        <a:latin typeface="Calibri" pitchFamily="34" charset="0"/>
                        <a:ea typeface="Batang"/>
                        <a:cs typeface="Times New Roman"/>
                      </a:endParaRPr>
                    </a:p>
                  </a:txBody>
                  <a:tcPr marL="68580" marR="68580" marT="0" marB="0">
                    <a:lnL w="28575" cap="flat" cmpd="sng" algn="ctr">
                      <a:solidFill>
                        <a:srgbClr val="0000FF"/>
                      </a:solidFill>
                      <a:prstDash val="solid"/>
                      <a:round/>
                      <a:headEnd type="none" w="med" len="med"/>
                      <a:tailEnd type="none" w="med" len="med"/>
                    </a:lnL>
                    <a:lnR w="12700" cap="flat" cmpd="sng" algn="ctr">
                      <a:solidFill>
                        <a:srgbClr val="0000FF"/>
                      </a:solidFill>
                      <a:prstDash val="solid"/>
                      <a:round/>
                      <a:headEnd type="none" w="med" len="med"/>
                      <a:tailEnd type="none" w="med" len="med"/>
                    </a:lnR>
                    <a:lnT w="12700" cap="flat" cmpd="sng" algn="ctr">
                      <a:solidFill>
                        <a:srgbClr val="0000FF"/>
                      </a:solidFill>
                      <a:prstDash val="solid"/>
                      <a:round/>
                      <a:headEnd type="none" w="med" len="med"/>
                      <a:tailEnd type="none" w="med" len="med"/>
                    </a:lnT>
                    <a:lnB w="12700" cap="flat" cmpd="sng" algn="ctr">
                      <a:solidFill>
                        <a:srgbClr val="0000FF"/>
                      </a:solidFill>
                      <a:prstDash val="solid"/>
                      <a:round/>
                      <a:headEnd type="none" w="med" len="med"/>
                      <a:tailEnd type="none" w="med" len="med"/>
                    </a:lnB>
                  </a:tcPr>
                </a:tc>
                <a:tc>
                  <a:txBody>
                    <a:bodyPr/>
                    <a:lstStyle/>
                    <a:p>
                      <a:pPr marL="0" marR="0">
                        <a:spcBef>
                          <a:spcPts val="0"/>
                        </a:spcBef>
                        <a:spcAft>
                          <a:spcPts val="0"/>
                        </a:spcAft>
                      </a:pPr>
                      <a:r>
                        <a:rPr lang="en-US" sz="1600">
                          <a:latin typeface="Calibri" pitchFamily="34" charset="0"/>
                          <a:ea typeface="Batang"/>
                          <a:cs typeface="Times New Roman"/>
                        </a:rPr>
                        <a:t>Medha</a:t>
                      </a:r>
                    </a:p>
                  </a:txBody>
                  <a:tcPr marL="68580" marR="68580" marT="0" marB="0">
                    <a:lnL w="12700" cap="flat" cmpd="sng" algn="ctr">
                      <a:solidFill>
                        <a:srgbClr val="0000FF"/>
                      </a:solidFill>
                      <a:prstDash val="solid"/>
                      <a:round/>
                      <a:headEnd type="none" w="med" len="med"/>
                      <a:tailEnd type="none" w="med" len="med"/>
                    </a:lnL>
                    <a:lnR w="12700" cap="flat" cmpd="sng" algn="ctr">
                      <a:solidFill>
                        <a:srgbClr val="0000FF"/>
                      </a:solidFill>
                      <a:prstDash val="solid"/>
                      <a:round/>
                      <a:headEnd type="none" w="med" len="med"/>
                      <a:tailEnd type="none" w="med" len="med"/>
                    </a:lnR>
                    <a:lnT w="12700" cap="flat" cmpd="sng" algn="ctr">
                      <a:solidFill>
                        <a:srgbClr val="0000FF"/>
                      </a:solidFill>
                      <a:prstDash val="solid"/>
                      <a:round/>
                      <a:headEnd type="none" w="med" len="med"/>
                      <a:tailEnd type="none" w="med" len="med"/>
                    </a:lnT>
                    <a:lnB w="12700" cap="flat" cmpd="sng" algn="ctr">
                      <a:solidFill>
                        <a:srgbClr val="0000FF"/>
                      </a:solidFill>
                      <a:prstDash val="solid"/>
                      <a:round/>
                      <a:headEnd type="none" w="med" len="med"/>
                      <a:tailEnd type="none" w="med" len="med"/>
                    </a:lnB>
                  </a:tcPr>
                </a:tc>
                <a:tc>
                  <a:txBody>
                    <a:bodyPr/>
                    <a:lstStyle/>
                    <a:p>
                      <a:pPr marL="0" marR="0" algn="ctr">
                        <a:spcBef>
                          <a:spcPts val="0"/>
                        </a:spcBef>
                        <a:spcAft>
                          <a:spcPts val="0"/>
                        </a:spcAft>
                      </a:pPr>
                      <a:r>
                        <a:rPr lang="en-US" sz="1600">
                          <a:latin typeface="Calibri" pitchFamily="34" charset="0"/>
                          <a:ea typeface="Batang"/>
                          <a:cs typeface="Times New Roman"/>
                        </a:rPr>
                        <a:t>322</a:t>
                      </a:r>
                    </a:p>
                  </a:txBody>
                  <a:tcPr marL="68580" marR="68580" marT="0" marB="0">
                    <a:lnL w="12700" cap="flat" cmpd="sng" algn="ctr">
                      <a:solidFill>
                        <a:srgbClr val="0000FF"/>
                      </a:solidFill>
                      <a:prstDash val="solid"/>
                      <a:round/>
                      <a:headEnd type="none" w="med" len="med"/>
                      <a:tailEnd type="none" w="med" len="med"/>
                    </a:lnL>
                    <a:lnR w="12700" cap="flat" cmpd="sng" algn="ctr">
                      <a:solidFill>
                        <a:srgbClr val="0000FF"/>
                      </a:solidFill>
                      <a:prstDash val="solid"/>
                      <a:round/>
                      <a:headEnd type="none" w="med" len="med"/>
                      <a:tailEnd type="none" w="med" len="med"/>
                    </a:lnR>
                    <a:lnT w="12700" cap="flat" cmpd="sng" algn="ctr">
                      <a:solidFill>
                        <a:srgbClr val="0000FF"/>
                      </a:solidFill>
                      <a:prstDash val="solid"/>
                      <a:round/>
                      <a:headEnd type="none" w="med" len="med"/>
                      <a:tailEnd type="none" w="med" len="med"/>
                    </a:lnT>
                    <a:lnB w="12700" cap="flat" cmpd="sng" algn="ctr">
                      <a:solidFill>
                        <a:srgbClr val="0000FF"/>
                      </a:solidFill>
                      <a:prstDash val="solid"/>
                      <a:round/>
                      <a:headEnd type="none" w="med" len="med"/>
                      <a:tailEnd type="none" w="med" len="med"/>
                    </a:lnB>
                  </a:tcPr>
                </a:tc>
                <a:tc>
                  <a:txBody>
                    <a:bodyPr/>
                    <a:lstStyle/>
                    <a:p>
                      <a:pPr marL="0" marR="0" algn="ctr">
                        <a:spcBef>
                          <a:spcPts val="0"/>
                        </a:spcBef>
                        <a:spcAft>
                          <a:spcPts val="0"/>
                        </a:spcAft>
                      </a:pPr>
                      <a:r>
                        <a:rPr lang="en-US" sz="1600">
                          <a:latin typeface="Calibri" pitchFamily="34" charset="0"/>
                          <a:ea typeface="Batang"/>
                          <a:cs typeface="Times New Roman"/>
                        </a:rPr>
                        <a:t>142,413</a:t>
                      </a:r>
                    </a:p>
                  </a:txBody>
                  <a:tcPr marL="68580" marR="68580" marT="0" marB="0">
                    <a:lnL w="12700" cap="flat" cmpd="sng" algn="ctr">
                      <a:solidFill>
                        <a:srgbClr val="0000FF"/>
                      </a:solidFill>
                      <a:prstDash val="solid"/>
                      <a:round/>
                      <a:headEnd type="none" w="med" len="med"/>
                      <a:tailEnd type="none" w="med" len="med"/>
                    </a:lnL>
                    <a:lnR w="28575" cap="flat" cmpd="sng" algn="ctr">
                      <a:solidFill>
                        <a:srgbClr val="0000FF"/>
                      </a:solidFill>
                      <a:prstDash val="solid"/>
                      <a:round/>
                      <a:headEnd type="none" w="med" len="med"/>
                      <a:tailEnd type="none" w="med" len="med"/>
                    </a:lnR>
                    <a:lnT w="12700" cap="flat" cmpd="sng" algn="ctr">
                      <a:solidFill>
                        <a:srgbClr val="0000FF"/>
                      </a:solidFill>
                      <a:prstDash val="solid"/>
                      <a:round/>
                      <a:headEnd type="none" w="med" len="med"/>
                      <a:tailEnd type="none" w="med" len="med"/>
                    </a:lnT>
                    <a:lnB w="12700" cap="flat" cmpd="sng" algn="ctr">
                      <a:solidFill>
                        <a:srgbClr val="0000FF"/>
                      </a:solidFill>
                      <a:prstDash val="solid"/>
                      <a:round/>
                      <a:headEnd type="none" w="med" len="med"/>
                      <a:tailEnd type="none" w="med" len="med"/>
                    </a:lnB>
                  </a:tcPr>
                </a:tc>
              </a:tr>
              <a:tr h="216920">
                <a:tc>
                  <a:txBody>
                    <a:bodyPr/>
                    <a:lstStyle/>
                    <a:p>
                      <a:pPr marL="0" marR="0" algn="ctr">
                        <a:spcBef>
                          <a:spcPts val="0"/>
                        </a:spcBef>
                        <a:spcAft>
                          <a:spcPts val="0"/>
                        </a:spcAft>
                      </a:pPr>
                      <a:r>
                        <a:rPr lang="en-US" sz="1600" b="1">
                          <a:latin typeface="Calibri" pitchFamily="34" charset="0"/>
                          <a:ea typeface="Batang"/>
                          <a:cs typeface="Times New Roman"/>
                        </a:rPr>
                        <a:t>8</a:t>
                      </a:r>
                      <a:endParaRPr lang="en-US" sz="1600">
                        <a:latin typeface="Calibri" pitchFamily="34" charset="0"/>
                        <a:ea typeface="Batang"/>
                        <a:cs typeface="Times New Roman"/>
                      </a:endParaRPr>
                    </a:p>
                  </a:txBody>
                  <a:tcPr marL="68580" marR="68580" marT="0" marB="0">
                    <a:lnL w="28575" cap="flat" cmpd="sng" algn="ctr">
                      <a:solidFill>
                        <a:srgbClr val="0000FF"/>
                      </a:solidFill>
                      <a:prstDash val="solid"/>
                      <a:round/>
                      <a:headEnd type="none" w="med" len="med"/>
                      <a:tailEnd type="none" w="med" len="med"/>
                    </a:lnL>
                    <a:lnR w="12700" cap="flat" cmpd="sng" algn="ctr">
                      <a:solidFill>
                        <a:srgbClr val="0000FF"/>
                      </a:solidFill>
                      <a:prstDash val="solid"/>
                      <a:round/>
                      <a:headEnd type="none" w="med" len="med"/>
                      <a:tailEnd type="none" w="med" len="med"/>
                    </a:lnR>
                    <a:lnT w="12700" cap="flat" cmpd="sng" algn="ctr">
                      <a:solidFill>
                        <a:srgbClr val="0000FF"/>
                      </a:solidFill>
                      <a:prstDash val="solid"/>
                      <a:round/>
                      <a:headEnd type="none" w="med" len="med"/>
                      <a:tailEnd type="none" w="med" len="med"/>
                    </a:lnT>
                    <a:lnB w="12700" cap="flat" cmpd="sng" algn="ctr">
                      <a:solidFill>
                        <a:srgbClr val="0000FF"/>
                      </a:solidFill>
                      <a:prstDash val="solid"/>
                      <a:round/>
                      <a:headEnd type="none" w="med" len="med"/>
                      <a:tailEnd type="none" w="med" len="med"/>
                    </a:lnB>
                  </a:tcPr>
                </a:tc>
                <a:tc>
                  <a:txBody>
                    <a:bodyPr/>
                    <a:lstStyle/>
                    <a:p>
                      <a:pPr marL="0" marR="0">
                        <a:spcBef>
                          <a:spcPts val="0"/>
                        </a:spcBef>
                        <a:spcAft>
                          <a:spcPts val="0"/>
                        </a:spcAft>
                      </a:pPr>
                      <a:r>
                        <a:rPr lang="en-US" sz="1600">
                          <a:latin typeface="Calibri" pitchFamily="34" charset="0"/>
                          <a:ea typeface="Batang"/>
                          <a:cs typeface="Times New Roman"/>
                        </a:rPr>
                        <a:t>Vrindavanpur</a:t>
                      </a:r>
                    </a:p>
                  </a:txBody>
                  <a:tcPr marL="68580" marR="68580" marT="0" marB="0">
                    <a:lnL w="12700" cap="flat" cmpd="sng" algn="ctr">
                      <a:solidFill>
                        <a:srgbClr val="0000FF"/>
                      </a:solidFill>
                      <a:prstDash val="solid"/>
                      <a:round/>
                      <a:headEnd type="none" w="med" len="med"/>
                      <a:tailEnd type="none" w="med" len="med"/>
                    </a:lnL>
                    <a:lnR w="12700" cap="flat" cmpd="sng" algn="ctr">
                      <a:solidFill>
                        <a:srgbClr val="0000FF"/>
                      </a:solidFill>
                      <a:prstDash val="solid"/>
                      <a:round/>
                      <a:headEnd type="none" w="med" len="med"/>
                      <a:tailEnd type="none" w="med" len="med"/>
                    </a:lnR>
                    <a:lnT w="12700" cap="flat" cmpd="sng" algn="ctr">
                      <a:solidFill>
                        <a:srgbClr val="0000FF"/>
                      </a:solidFill>
                      <a:prstDash val="solid"/>
                      <a:round/>
                      <a:headEnd type="none" w="med" len="med"/>
                      <a:tailEnd type="none" w="med" len="med"/>
                    </a:lnT>
                    <a:lnB w="12700" cap="flat" cmpd="sng" algn="ctr">
                      <a:solidFill>
                        <a:srgbClr val="0000FF"/>
                      </a:solidFill>
                      <a:prstDash val="solid"/>
                      <a:round/>
                      <a:headEnd type="none" w="med" len="med"/>
                      <a:tailEnd type="none" w="med" len="med"/>
                    </a:lnB>
                  </a:tcPr>
                </a:tc>
                <a:tc>
                  <a:txBody>
                    <a:bodyPr/>
                    <a:lstStyle/>
                    <a:p>
                      <a:pPr marL="0" marR="0" algn="ctr">
                        <a:spcBef>
                          <a:spcPts val="0"/>
                        </a:spcBef>
                        <a:spcAft>
                          <a:spcPts val="0"/>
                        </a:spcAft>
                      </a:pPr>
                      <a:r>
                        <a:rPr lang="en-US" sz="1600">
                          <a:latin typeface="Calibri" pitchFamily="34" charset="0"/>
                          <a:ea typeface="Batang"/>
                          <a:cs typeface="Times New Roman"/>
                        </a:rPr>
                        <a:t>120</a:t>
                      </a:r>
                    </a:p>
                  </a:txBody>
                  <a:tcPr marL="68580" marR="68580" marT="0" marB="0">
                    <a:lnL w="12700" cap="flat" cmpd="sng" algn="ctr">
                      <a:solidFill>
                        <a:srgbClr val="0000FF"/>
                      </a:solidFill>
                      <a:prstDash val="solid"/>
                      <a:round/>
                      <a:headEnd type="none" w="med" len="med"/>
                      <a:tailEnd type="none" w="med" len="med"/>
                    </a:lnL>
                    <a:lnR w="12700" cap="flat" cmpd="sng" algn="ctr">
                      <a:solidFill>
                        <a:srgbClr val="0000FF"/>
                      </a:solidFill>
                      <a:prstDash val="solid"/>
                      <a:round/>
                      <a:headEnd type="none" w="med" len="med"/>
                      <a:tailEnd type="none" w="med" len="med"/>
                    </a:lnR>
                    <a:lnT w="12700" cap="flat" cmpd="sng" algn="ctr">
                      <a:solidFill>
                        <a:srgbClr val="0000FF"/>
                      </a:solidFill>
                      <a:prstDash val="solid"/>
                      <a:round/>
                      <a:headEnd type="none" w="med" len="med"/>
                      <a:tailEnd type="none" w="med" len="med"/>
                    </a:lnT>
                    <a:lnB w="12700" cap="flat" cmpd="sng" algn="ctr">
                      <a:solidFill>
                        <a:srgbClr val="0000FF"/>
                      </a:solidFill>
                      <a:prstDash val="solid"/>
                      <a:round/>
                      <a:headEnd type="none" w="med" len="med"/>
                      <a:tailEnd type="none" w="med" len="med"/>
                    </a:lnB>
                  </a:tcPr>
                </a:tc>
                <a:tc>
                  <a:txBody>
                    <a:bodyPr/>
                    <a:lstStyle/>
                    <a:p>
                      <a:pPr marL="0" marR="0" algn="ctr">
                        <a:spcBef>
                          <a:spcPts val="0"/>
                        </a:spcBef>
                        <a:spcAft>
                          <a:spcPts val="0"/>
                        </a:spcAft>
                      </a:pPr>
                      <a:r>
                        <a:rPr lang="en-US" sz="1600">
                          <a:latin typeface="Calibri" pitchFamily="34" charset="0"/>
                          <a:ea typeface="Batang"/>
                          <a:cs typeface="Times New Roman"/>
                        </a:rPr>
                        <a:t>35,000</a:t>
                      </a:r>
                    </a:p>
                  </a:txBody>
                  <a:tcPr marL="68580" marR="68580" marT="0" marB="0">
                    <a:lnL w="12700" cap="flat" cmpd="sng" algn="ctr">
                      <a:solidFill>
                        <a:srgbClr val="0000FF"/>
                      </a:solidFill>
                      <a:prstDash val="solid"/>
                      <a:round/>
                      <a:headEnd type="none" w="med" len="med"/>
                      <a:tailEnd type="none" w="med" len="med"/>
                    </a:lnL>
                    <a:lnR w="28575" cap="flat" cmpd="sng" algn="ctr">
                      <a:solidFill>
                        <a:srgbClr val="0000FF"/>
                      </a:solidFill>
                      <a:prstDash val="solid"/>
                      <a:round/>
                      <a:headEnd type="none" w="med" len="med"/>
                      <a:tailEnd type="none" w="med" len="med"/>
                    </a:lnR>
                    <a:lnT w="12700" cap="flat" cmpd="sng" algn="ctr">
                      <a:solidFill>
                        <a:srgbClr val="0000FF"/>
                      </a:solidFill>
                      <a:prstDash val="solid"/>
                      <a:round/>
                      <a:headEnd type="none" w="med" len="med"/>
                      <a:tailEnd type="none" w="med" len="med"/>
                    </a:lnT>
                    <a:lnB w="12700" cap="flat" cmpd="sng" algn="ctr">
                      <a:solidFill>
                        <a:srgbClr val="0000FF"/>
                      </a:solidFill>
                      <a:prstDash val="solid"/>
                      <a:round/>
                      <a:headEnd type="none" w="med" len="med"/>
                      <a:tailEnd type="none" w="med" len="med"/>
                    </a:lnB>
                  </a:tcPr>
                </a:tc>
              </a:tr>
              <a:tr h="216920">
                <a:tc>
                  <a:txBody>
                    <a:bodyPr/>
                    <a:lstStyle/>
                    <a:p>
                      <a:pPr marL="0" marR="0" algn="ctr">
                        <a:spcBef>
                          <a:spcPts val="0"/>
                        </a:spcBef>
                        <a:spcAft>
                          <a:spcPts val="0"/>
                        </a:spcAft>
                      </a:pPr>
                      <a:r>
                        <a:rPr lang="en-US" sz="1600" b="1">
                          <a:latin typeface="Calibri" pitchFamily="34" charset="0"/>
                          <a:ea typeface="Batang"/>
                          <a:cs typeface="Times New Roman"/>
                        </a:rPr>
                        <a:t>9</a:t>
                      </a:r>
                      <a:endParaRPr lang="en-US" sz="1600">
                        <a:latin typeface="Calibri" pitchFamily="34" charset="0"/>
                        <a:ea typeface="Batang"/>
                        <a:cs typeface="Times New Roman"/>
                      </a:endParaRPr>
                    </a:p>
                  </a:txBody>
                  <a:tcPr marL="68580" marR="68580" marT="0" marB="0">
                    <a:lnL w="28575" cap="flat" cmpd="sng" algn="ctr">
                      <a:solidFill>
                        <a:srgbClr val="0000FF"/>
                      </a:solidFill>
                      <a:prstDash val="solid"/>
                      <a:round/>
                      <a:headEnd type="none" w="med" len="med"/>
                      <a:tailEnd type="none" w="med" len="med"/>
                    </a:lnL>
                    <a:lnR w="12700" cap="flat" cmpd="sng" algn="ctr">
                      <a:solidFill>
                        <a:srgbClr val="0000FF"/>
                      </a:solidFill>
                      <a:prstDash val="solid"/>
                      <a:round/>
                      <a:headEnd type="none" w="med" len="med"/>
                      <a:tailEnd type="none" w="med" len="med"/>
                    </a:lnR>
                    <a:lnT w="12700" cap="flat" cmpd="sng" algn="ctr">
                      <a:solidFill>
                        <a:srgbClr val="0000FF"/>
                      </a:solidFill>
                      <a:prstDash val="solid"/>
                      <a:round/>
                      <a:headEnd type="none" w="med" len="med"/>
                      <a:tailEnd type="none" w="med" len="med"/>
                    </a:lnT>
                    <a:lnB w="12700" cap="flat" cmpd="sng" algn="ctr">
                      <a:solidFill>
                        <a:srgbClr val="0000FF"/>
                      </a:solidFill>
                      <a:prstDash val="solid"/>
                      <a:round/>
                      <a:headEnd type="none" w="med" len="med"/>
                      <a:tailEnd type="none" w="med" len="med"/>
                    </a:lnB>
                  </a:tcPr>
                </a:tc>
                <a:tc>
                  <a:txBody>
                    <a:bodyPr/>
                    <a:lstStyle/>
                    <a:p>
                      <a:pPr marL="0" marR="0">
                        <a:spcBef>
                          <a:spcPts val="0"/>
                        </a:spcBef>
                        <a:spcAft>
                          <a:spcPts val="0"/>
                        </a:spcAft>
                      </a:pPr>
                      <a:r>
                        <a:rPr lang="en-US" sz="1600">
                          <a:latin typeface="Calibri" pitchFamily="34" charset="0"/>
                          <a:ea typeface="Batang"/>
                          <a:cs typeface="Times New Roman"/>
                        </a:rPr>
                        <a:t>Jaynagar</a:t>
                      </a:r>
                    </a:p>
                  </a:txBody>
                  <a:tcPr marL="68580" marR="68580" marT="0" marB="0">
                    <a:lnL w="12700" cap="flat" cmpd="sng" algn="ctr">
                      <a:solidFill>
                        <a:srgbClr val="0000FF"/>
                      </a:solidFill>
                      <a:prstDash val="solid"/>
                      <a:round/>
                      <a:headEnd type="none" w="med" len="med"/>
                      <a:tailEnd type="none" w="med" len="med"/>
                    </a:lnL>
                    <a:lnR w="12700" cap="flat" cmpd="sng" algn="ctr">
                      <a:solidFill>
                        <a:srgbClr val="0000FF"/>
                      </a:solidFill>
                      <a:prstDash val="solid"/>
                      <a:round/>
                      <a:headEnd type="none" w="med" len="med"/>
                      <a:tailEnd type="none" w="med" len="med"/>
                    </a:lnR>
                    <a:lnT w="12700" cap="flat" cmpd="sng" algn="ctr">
                      <a:solidFill>
                        <a:srgbClr val="0000FF"/>
                      </a:solidFill>
                      <a:prstDash val="solid"/>
                      <a:round/>
                      <a:headEnd type="none" w="med" len="med"/>
                      <a:tailEnd type="none" w="med" len="med"/>
                    </a:lnT>
                    <a:lnB w="12700" cap="flat" cmpd="sng" algn="ctr">
                      <a:solidFill>
                        <a:srgbClr val="0000FF"/>
                      </a:solidFill>
                      <a:prstDash val="solid"/>
                      <a:round/>
                      <a:headEnd type="none" w="med" len="med"/>
                      <a:tailEnd type="none" w="med" len="med"/>
                    </a:lnB>
                  </a:tcPr>
                </a:tc>
                <a:tc>
                  <a:txBody>
                    <a:bodyPr/>
                    <a:lstStyle/>
                    <a:p>
                      <a:pPr marL="0" marR="0" algn="ctr">
                        <a:spcBef>
                          <a:spcPts val="0"/>
                        </a:spcBef>
                        <a:spcAft>
                          <a:spcPts val="0"/>
                        </a:spcAft>
                      </a:pPr>
                      <a:r>
                        <a:rPr lang="en-US" sz="1600">
                          <a:latin typeface="Calibri" pitchFamily="34" charset="0"/>
                          <a:ea typeface="Batang"/>
                          <a:cs typeface="Times New Roman"/>
                        </a:rPr>
                        <a:t>500</a:t>
                      </a:r>
                    </a:p>
                  </a:txBody>
                  <a:tcPr marL="68580" marR="68580" marT="0" marB="0">
                    <a:lnL w="12700" cap="flat" cmpd="sng" algn="ctr">
                      <a:solidFill>
                        <a:srgbClr val="0000FF"/>
                      </a:solidFill>
                      <a:prstDash val="solid"/>
                      <a:round/>
                      <a:headEnd type="none" w="med" len="med"/>
                      <a:tailEnd type="none" w="med" len="med"/>
                    </a:lnL>
                    <a:lnR w="12700" cap="flat" cmpd="sng" algn="ctr">
                      <a:solidFill>
                        <a:srgbClr val="0000FF"/>
                      </a:solidFill>
                      <a:prstDash val="solid"/>
                      <a:round/>
                      <a:headEnd type="none" w="med" len="med"/>
                      <a:tailEnd type="none" w="med" len="med"/>
                    </a:lnR>
                    <a:lnT w="12700" cap="flat" cmpd="sng" algn="ctr">
                      <a:solidFill>
                        <a:srgbClr val="0000FF"/>
                      </a:solidFill>
                      <a:prstDash val="solid"/>
                      <a:round/>
                      <a:headEnd type="none" w="med" len="med"/>
                      <a:tailEnd type="none" w="med" len="med"/>
                    </a:lnT>
                    <a:lnB w="12700" cap="flat" cmpd="sng" algn="ctr">
                      <a:solidFill>
                        <a:srgbClr val="0000FF"/>
                      </a:solidFill>
                      <a:prstDash val="solid"/>
                      <a:round/>
                      <a:headEnd type="none" w="med" len="med"/>
                      <a:tailEnd type="none" w="med" len="med"/>
                    </a:lnB>
                  </a:tcPr>
                </a:tc>
                <a:tc>
                  <a:txBody>
                    <a:bodyPr/>
                    <a:lstStyle/>
                    <a:p>
                      <a:pPr marL="0" marR="0" algn="ctr">
                        <a:spcBef>
                          <a:spcPts val="0"/>
                        </a:spcBef>
                        <a:spcAft>
                          <a:spcPts val="0"/>
                        </a:spcAft>
                      </a:pPr>
                      <a:r>
                        <a:rPr lang="en-US" sz="1600">
                          <a:latin typeface="Calibri" pitchFamily="34" charset="0"/>
                          <a:ea typeface="Batang"/>
                          <a:cs typeface="Times New Roman"/>
                        </a:rPr>
                        <a:t>100,000</a:t>
                      </a:r>
                    </a:p>
                  </a:txBody>
                  <a:tcPr marL="68580" marR="68580" marT="0" marB="0">
                    <a:lnL w="12700" cap="flat" cmpd="sng" algn="ctr">
                      <a:solidFill>
                        <a:srgbClr val="0000FF"/>
                      </a:solidFill>
                      <a:prstDash val="solid"/>
                      <a:round/>
                      <a:headEnd type="none" w="med" len="med"/>
                      <a:tailEnd type="none" w="med" len="med"/>
                    </a:lnL>
                    <a:lnR w="28575" cap="flat" cmpd="sng" algn="ctr">
                      <a:solidFill>
                        <a:srgbClr val="0000FF"/>
                      </a:solidFill>
                      <a:prstDash val="solid"/>
                      <a:round/>
                      <a:headEnd type="none" w="med" len="med"/>
                      <a:tailEnd type="none" w="med" len="med"/>
                    </a:lnR>
                    <a:lnT w="12700" cap="flat" cmpd="sng" algn="ctr">
                      <a:solidFill>
                        <a:srgbClr val="0000FF"/>
                      </a:solidFill>
                      <a:prstDash val="solid"/>
                      <a:round/>
                      <a:headEnd type="none" w="med" len="med"/>
                      <a:tailEnd type="none" w="med" len="med"/>
                    </a:lnT>
                    <a:lnB w="12700" cap="flat" cmpd="sng" algn="ctr">
                      <a:solidFill>
                        <a:srgbClr val="0000FF"/>
                      </a:solidFill>
                      <a:prstDash val="solid"/>
                      <a:round/>
                      <a:headEnd type="none" w="med" len="med"/>
                      <a:tailEnd type="none" w="med" len="med"/>
                    </a:lnB>
                  </a:tcPr>
                </a:tc>
              </a:tr>
              <a:tr h="216920">
                <a:tc>
                  <a:txBody>
                    <a:bodyPr/>
                    <a:lstStyle/>
                    <a:p>
                      <a:pPr marL="0" marR="0" algn="ctr">
                        <a:spcBef>
                          <a:spcPts val="0"/>
                        </a:spcBef>
                        <a:spcAft>
                          <a:spcPts val="0"/>
                        </a:spcAft>
                      </a:pPr>
                      <a:r>
                        <a:rPr lang="en-US" sz="1600" b="1">
                          <a:latin typeface="Calibri" pitchFamily="34" charset="0"/>
                          <a:ea typeface="Batang"/>
                          <a:cs typeface="Times New Roman"/>
                        </a:rPr>
                        <a:t>10</a:t>
                      </a:r>
                      <a:endParaRPr lang="en-US" sz="1600">
                        <a:latin typeface="Calibri" pitchFamily="34" charset="0"/>
                        <a:ea typeface="Batang"/>
                        <a:cs typeface="Times New Roman"/>
                      </a:endParaRPr>
                    </a:p>
                  </a:txBody>
                  <a:tcPr marL="68580" marR="68580" marT="0" marB="0">
                    <a:lnL w="28575" cap="flat" cmpd="sng" algn="ctr">
                      <a:solidFill>
                        <a:srgbClr val="0000FF"/>
                      </a:solidFill>
                      <a:prstDash val="solid"/>
                      <a:round/>
                      <a:headEnd type="none" w="med" len="med"/>
                      <a:tailEnd type="none" w="med" len="med"/>
                    </a:lnL>
                    <a:lnR w="12700" cap="flat" cmpd="sng" algn="ctr">
                      <a:solidFill>
                        <a:srgbClr val="0000FF"/>
                      </a:solidFill>
                      <a:prstDash val="solid"/>
                      <a:round/>
                      <a:headEnd type="none" w="med" len="med"/>
                      <a:tailEnd type="none" w="med" len="med"/>
                    </a:lnR>
                    <a:lnT w="12700" cap="flat" cmpd="sng" algn="ctr">
                      <a:solidFill>
                        <a:srgbClr val="0000FF"/>
                      </a:solidFill>
                      <a:prstDash val="solid"/>
                      <a:round/>
                      <a:headEnd type="none" w="med" len="med"/>
                      <a:tailEnd type="none" w="med" len="med"/>
                    </a:lnT>
                    <a:lnB w="12700" cap="flat" cmpd="sng" algn="ctr">
                      <a:solidFill>
                        <a:srgbClr val="0000FF"/>
                      </a:solidFill>
                      <a:prstDash val="solid"/>
                      <a:round/>
                      <a:headEnd type="none" w="med" len="med"/>
                      <a:tailEnd type="none" w="med" len="med"/>
                    </a:lnB>
                  </a:tcPr>
                </a:tc>
                <a:tc>
                  <a:txBody>
                    <a:bodyPr/>
                    <a:lstStyle/>
                    <a:p>
                      <a:pPr marL="0" marR="0">
                        <a:spcBef>
                          <a:spcPts val="0"/>
                        </a:spcBef>
                        <a:spcAft>
                          <a:spcPts val="0"/>
                        </a:spcAft>
                      </a:pPr>
                      <a:r>
                        <a:rPr lang="en-US" sz="1600">
                          <a:latin typeface="Calibri" pitchFamily="34" charset="0"/>
                          <a:ea typeface="Batang"/>
                          <a:cs typeface="Times New Roman"/>
                        </a:rPr>
                        <a:t>Sarai Kella</a:t>
                      </a:r>
                    </a:p>
                  </a:txBody>
                  <a:tcPr marL="68580" marR="68580" marT="0" marB="0">
                    <a:lnL w="12700" cap="flat" cmpd="sng" algn="ctr">
                      <a:solidFill>
                        <a:srgbClr val="0000FF"/>
                      </a:solidFill>
                      <a:prstDash val="solid"/>
                      <a:round/>
                      <a:headEnd type="none" w="med" len="med"/>
                      <a:tailEnd type="none" w="med" len="med"/>
                    </a:lnL>
                    <a:lnR w="12700" cap="flat" cmpd="sng" algn="ctr">
                      <a:solidFill>
                        <a:srgbClr val="0000FF"/>
                      </a:solidFill>
                      <a:prstDash val="solid"/>
                      <a:round/>
                      <a:headEnd type="none" w="med" len="med"/>
                      <a:tailEnd type="none" w="med" len="med"/>
                    </a:lnR>
                    <a:lnT w="12700" cap="flat" cmpd="sng" algn="ctr">
                      <a:solidFill>
                        <a:srgbClr val="0000FF"/>
                      </a:solidFill>
                      <a:prstDash val="solid"/>
                      <a:round/>
                      <a:headEnd type="none" w="med" len="med"/>
                      <a:tailEnd type="none" w="med" len="med"/>
                    </a:lnT>
                    <a:lnB w="12700" cap="flat" cmpd="sng" algn="ctr">
                      <a:solidFill>
                        <a:srgbClr val="0000FF"/>
                      </a:solidFill>
                      <a:prstDash val="solid"/>
                      <a:round/>
                      <a:headEnd type="none" w="med" len="med"/>
                      <a:tailEnd type="none" w="med" len="med"/>
                    </a:lnB>
                  </a:tcPr>
                </a:tc>
                <a:tc>
                  <a:txBody>
                    <a:bodyPr/>
                    <a:lstStyle/>
                    <a:p>
                      <a:pPr marL="0" marR="0" algn="ctr">
                        <a:spcBef>
                          <a:spcPts val="0"/>
                        </a:spcBef>
                        <a:spcAft>
                          <a:spcPts val="0"/>
                        </a:spcAft>
                      </a:pPr>
                      <a:r>
                        <a:rPr lang="en-US" sz="1600">
                          <a:latin typeface="Calibri" pitchFamily="34" charset="0"/>
                          <a:ea typeface="Batang"/>
                          <a:cs typeface="Times New Roman"/>
                        </a:rPr>
                        <a:t>142</a:t>
                      </a:r>
                    </a:p>
                  </a:txBody>
                  <a:tcPr marL="68580" marR="68580" marT="0" marB="0">
                    <a:lnL w="12700" cap="flat" cmpd="sng" algn="ctr">
                      <a:solidFill>
                        <a:srgbClr val="0000FF"/>
                      </a:solidFill>
                      <a:prstDash val="solid"/>
                      <a:round/>
                      <a:headEnd type="none" w="med" len="med"/>
                      <a:tailEnd type="none" w="med" len="med"/>
                    </a:lnL>
                    <a:lnR w="12700" cap="flat" cmpd="sng" algn="ctr">
                      <a:solidFill>
                        <a:srgbClr val="0000FF"/>
                      </a:solidFill>
                      <a:prstDash val="solid"/>
                      <a:round/>
                      <a:headEnd type="none" w="med" len="med"/>
                      <a:tailEnd type="none" w="med" len="med"/>
                    </a:lnR>
                    <a:lnT w="12700" cap="flat" cmpd="sng" algn="ctr">
                      <a:solidFill>
                        <a:srgbClr val="0000FF"/>
                      </a:solidFill>
                      <a:prstDash val="solid"/>
                      <a:round/>
                      <a:headEnd type="none" w="med" len="med"/>
                      <a:tailEnd type="none" w="med" len="med"/>
                    </a:lnT>
                    <a:lnB w="12700" cap="flat" cmpd="sng" algn="ctr">
                      <a:solidFill>
                        <a:srgbClr val="0000FF"/>
                      </a:solidFill>
                      <a:prstDash val="solid"/>
                      <a:round/>
                      <a:headEnd type="none" w="med" len="med"/>
                      <a:tailEnd type="none" w="med" len="med"/>
                    </a:lnB>
                  </a:tcPr>
                </a:tc>
                <a:tc>
                  <a:txBody>
                    <a:bodyPr/>
                    <a:lstStyle/>
                    <a:p>
                      <a:pPr marL="0" marR="0" algn="ctr">
                        <a:spcBef>
                          <a:spcPts val="0"/>
                        </a:spcBef>
                        <a:spcAft>
                          <a:spcPts val="0"/>
                        </a:spcAft>
                      </a:pPr>
                      <a:r>
                        <a:rPr lang="en-US" sz="1600">
                          <a:latin typeface="Calibri" pitchFamily="34" charset="0"/>
                          <a:ea typeface="Batang"/>
                          <a:cs typeface="Times New Roman"/>
                        </a:rPr>
                        <a:t>123,350</a:t>
                      </a:r>
                    </a:p>
                  </a:txBody>
                  <a:tcPr marL="68580" marR="68580" marT="0" marB="0">
                    <a:lnL w="12700" cap="flat" cmpd="sng" algn="ctr">
                      <a:solidFill>
                        <a:srgbClr val="0000FF"/>
                      </a:solidFill>
                      <a:prstDash val="solid"/>
                      <a:round/>
                      <a:headEnd type="none" w="med" len="med"/>
                      <a:tailEnd type="none" w="med" len="med"/>
                    </a:lnL>
                    <a:lnR w="28575" cap="flat" cmpd="sng" algn="ctr">
                      <a:solidFill>
                        <a:srgbClr val="0000FF"/>
                      </a:solidFill>
                      <a:prstDash val="solid"/>
                      <a:round/>
                      <a:headEnd type="none" w="med" len="med"/>
                      <a:tailEnd type="none" w="med" len="med"/>
                    </a:lnR>
                    <a:lnT w="12700" cap="flat" cmpd="sng" algn="ctr">
                      <a:solidFill>
                        <a:srgbClr val="0000FF"/>
                      </a:solidFill>
                      <a:prstDash val="solid"/>
                      <a:round/>
                      <a:headEnd type="none" w="med" len="med"/>
                      <a:tailEnd type="none" w="med" len="med"/>
                    </a:lnT>
                    <a:lnB w="12700" cap="flat" cmpd="sng" algn="ctr">
                      <a:solidFill>
                        <a:srgbClr val="0000FF"/>
                      </a:solidFill>
                      <a:prstDash val="solid"/>
                      <a:round/>
                      <a:headEnd type="none" w="med" len="med"/>
                      <a:tailEnd type="none" w="med" len="med"/>
                    </a:lnB>
                  </a:tcPr>
                </a:tc>
              </a:tr>
              <a:tr h="216920">
                <a:tc>
                  <a:txBody>
                    <a:bodyPr/>
                    <a:lstStyle/>
                    <a:p>
                      <a:pPr marL="0" marR="0" algn="ctr">
                        <a:spcBef>
                          <a:spcPts val="0"/>
                        </a:spcBef>
                        <a:spcAft>
                          <a:spcPts val="0"/>
                        </a:spcAft>
                      </a:pPr>
                      <a:r>
                        <a:rPr lang="en-US" sz="1600" b="1">
                          <a:latin typeface="Calibri" pitchFamily="34" charset="0"/>
                          <a:ea typeface="Batang"/>
                          <a:cs typeface="Times New Roman"/>
                        </a:rPr>
                        <a:t>11</a:t>
                      </a:r>
                      <a:endParaRPr lang="en-US" sz="1600">
                        <a:latin typeface="Calibri" pitchFamily="34" charset="0"/>
                        <a:ea typeface="Batang"/>
                        <a:cs typeface="Times New Roman"/>
                      </a:endParaRPr>
                    </a:p>
                  </a:txBody>
                  <a:tcPr marL="68580" marR="68580" marT="0" marB="0">
                    <a:lnL w="28575" cap="flat" cmpd="sng" algn="ctr">
                      <a:solidFill>
                        <a:srgbClr val="0000FF"/>
                      </a:solidFill>
                      <a:prstDash val="solid"/>
                      <a:round/>
                      <a:headEnd type="none" w="med" len="med"/>
                      <a:tailEnd type="none" w="med" len="med"/>
                    </a:lnL>
                    <a:lnR w="12700" cap="flat" cmpd="sng" algn="ctr">
                      <a:solidFill>
                        <a:srgbClr val="0000FF"/>
                      </a:solidFill>
                      <a:prstDash val="solid"/>
                      <a:round/>
                      <a:headEnd type="none" w="med" len="med"/>
                      <a:tailEnd type="none" w="med" len="med"/>
                    </a:lnR>
                    <a:lnT w="12700" cap="flat" cmpd="sng" algn="ctr">
                      <a:solidFill>
                        <a:srgbClr val="0000FF"/>
                      </a:solidFill>
                      <a:prstDash val="solid"/>
                      <a:round/>
                      <a:headEnd type="none" w="med" len="med"/>
                      <a:tailEnd type="none" w="med" len="med"/>
                    </a:lnT>
                    <a:lnB w="12700" cap="flat" cmpd="sng" algn="ctr">
                      <a:solidFill>
                        <a:srgbClr val="0000FF"/>
                      </a:solidFill>
                      <a:prstDash val="solid"/>
                      <a:round/>
                      <a:headEnd type="none" w="med" len="med"/>
                      <a:tailEnd type="none" w="med" len="med"/>
                    </a:lnB>
                  </a:tcPr>
                </a:tc>
                <a:tc>
                  <a:txBody>
                    <a:bodyPr/>
                    <a:lstStyle/>
                    <a:p>
                      <a:pPr marL="0" marR="0">
                        <a:spcBef>
                          <a:spcPts val="0"/>
                        </a:spcBef>
                        <a:spcAft>
                          <a:spcPts val="0"/>
                        </a:spcAft>
                      </a:pPr>
                      <a:r>
                        <a:rPr lang="en-US" sz="1600">
                          <a:latin typeface="Calibri" pitchFamily="34" charset="0"/>
                          <a:ea typeface="Batang"/>
                          <a:cs typeface="Times New Roman"/>
                        </a:rPr>
                        <a:t>Charadih</a:t>
                      </a:r>
                    </a:p>
                  </a:txBody>
                  <a:tcPr marL="68580" marR="68580" marT="0" marB="0">
                    <a:lnL w="12700" cap="flat" cmpd="sng" algn="ctr">
                      <a:solidFill>
                        <a:srgbClr val="0000FF"/>
                      </a:solidFill>
                      <a:prstDash val="solid"/>
                      <a:round/>
                      <a:headEnd type="none" w="med" len="med"/>
                      <a:tailEnd type="none" w="med" len="med"/>
                    </a:lnL>
                    <a:lnR w="12700" cap="flat" cmpd="sng" algn="ctr">
                      <a:solidFill>
                        <a:srgbClr val="0000FF"/>
                      </a:solidFill>
                      <a:prstDash val="solid"/>
                      <a:round/>
                      <a:headEnd type="none" w="med" len="med"/>
                      <a:tailEnd type="none" w="med" len="med"/>
                    </a:lnR>
                    <a:lnT w="12700" cap="flat" cmpd="sng" algn="ctr">
                      <a:solidFill>
                        <a:srgbClr val="0000FF"/>
                      </a:solidFill>
                      <a:prstDash val="solid"/>
                      <a:round/>
                      <a:headEnd type="none" w="med" len="med"/>
                      <a:tailEnd type="none" w="med" len="med"/>
                    </a:lnT>
                    <a:lnB w="12700" cap="flat" cmpd="sng" algn="ctr">
                      <a:solidFill>
                        <a:srgbClr val="0000FF"/>
                      </a:solidFill>
                      <a:prstDash val="solid"/>
                      <a:round/>
                      <a:headEnd type="none" w="med" len="med"/>
                      <a:tailEnd type="none" w="med" len="med"/>
                    </a:lnB>
                  </a:tcPr>
                </a:tc>
                <a:tc>
                  <a:txBody>
                    <a:bodyPr/>
                    <a:lstStyle/>
                    <a:p>
                      <a:pPr marL="0" marR="0" algn="ctr">
                        <a:spcBef>
                          <a:spcPts val="0"/>
                        </a:spcBef>
                        <a:spcAft>
                          <a:spcPts val="0"/>
                        </a:spcAft>
                      </a:pPr>
                      <a:r>
                        <a:rPr lang="en-US" sz="1600">
                          <a:latin typeface="Calibri" pitchFamily="34" charset="0"/>
                          <a:ea typeface="Batang"/>
                          <a:cs typeface="Times New Roman"/>
                        </a:rPr>
                        <a:t>213</a:t>
                      </a:r>
                    </a:p>
                  </a:txBody>
                  <a:tcPr marL="68580" marR="68580" marT="0" marB="0">
                    <a:lnL w="12700" cap="flat" cmpd="sng" algn="ctr">
                      <a:solidFill>
                        <a:srgbClr val="0000FF"/>
                      </a:solidFill>
                      <a:prstDash val="solid"/>
                      <a:round/>
                      <a:headEnd type="none" w="med" len="med"/>
                      <a:tailEnd type="none" w="med" len="med"/>
                    </a:lnL>
                    <a:lnR w="12700" cap="flat" cmpd="sng" algn="ctr">
                      <a:solidFill>
                        <a:srgbClr val="0000FF"/>
                      </a:solidFill>
                      <a:prstDash val="solid"/>
                      <a:round/>
                      <a:headEnd type="none" w="med" len="med"/>
                      <a:tailEnd type="none" w="med" len="med"/>
                    </a:lnR>
                    <a:lnT w="12700" cap="flat" cmpd="sng" algn="ctr">
                      <a:solidFill>
                        <a:srgbClr val="0000FF"/>
                      </a:solidFill>
                      <a:prstDash val="solid"/>
                      <a:round/>
                      <a:headEnd type="none" w="med" len="med"/>
                      <a:tailEnd type="none" w="med" len="med"/>
                    </a:lnT>
                    <a:lnB w="12700" cap="flat" cmpd="sng" algn="ctr">
                      <a:solidFill>
                        <a:srgbClr val="0000FF"/>
                      </a:solidFill>
                      <a:prstDash val="solid"/>
                      <a:round/>
                      <a:headEnd type="none" w="med" len="med"/>
                      <a:tailEnd type="none" w="med" len="med"/>
                    </a:lnB>
                  </a:tcPr>
                </a:tc>
                <a:tc>
                  <a:txBody>
                    <a:bodyPr/>
                    <a:lstStyle/>
                    <a:p>
                      <a:pPr marL="0" marR="0" algn="ctr">
                        <a:spcBef>
                          <a:spcPts val="0"/>
                        </a:spcBef>
                        <a:spcAft>
                          <a:spcPts val="0"/>
                        </a:spcAft>
                      </a:pPr>
                      <a:r>
                        <a:rPr lang="en-US" sz="1600">
                          <a:latin typeface="Calibri" pitchFamily="34" charset="0"/>
                          <a:ea typeface="Batang"/>
                          <a:cs typeface="Times New Roman"/>
                        </a:rPr>
                        <a:t>238,540</a:t>
                      </a:r>
                    </a:p>
                  </a:txBody>
                  <a:tcPr marL="68580" marR="68580" marT="0" marB="0">
                    <a:lnL w="12700" cap="flat" cmpd="sng" algn="ctr">
                      <a:solidFill>
                        <a:srgbClr val="0000FF"/>
                      </a:solidFill>
                      <a:prstDash val="solid"/>
                      <a:round/>
                      <a:headEnd type="none" w="med" len="med"/>
                      <a:tailEnd type="none" w="med" len="med"/>
                    </a:lnL>
                    <a:lnR w="28575" cap="flat" cmpd="sng" algn="ctr">
                      <a:solidFill>
                        <a:srgbClr val="0000FF"/>
                      </a:solidFill>
                      <a:prstDash val="solid"/>
                      <a:round/>
                      <a:headEnd type="none" w="med" len="med"/>
                      <a:tailEnd type="none" w="med" len="med"/>
                    </a:lnR>
                    <a:lnT w="12700" cap="flat" cmpd="sng" algn="ctr">
                      <a:solidFill>
                        <a:srgbClr val="0000FF"/>
                      </a:solidFill>
                      <a:prstDash val="solid"/>
                      <a:round/>
                      <a:headEnd type="none" w="med" len="med"/>
                      <a:tailEnd type="none" w="med" len="med"/>
                    </a:lnT>
                    <a:lnB w="12700" cap="flat" cmpd="sng" algn="ctr">
                      <a:solidFill>
                        <a:srgbClr val="0000FF"/>
                      </a:solidFill>
                      <a:prstDash val="solid"/>
                      <a:round/>
                      <a:headEnd type="none" w="med" len="med"/>
                      <a:tailEnd type="none" w="med" len="med"/>
                    </a:lnB>
                  </a:tcPr>
                </a:tc>
              </a:tr>
              <a:tr h="216920">
                <a:tc>
                  <a:txBody>
                    <a:bodyPr/>
                    <a:lstStyle/>
                    <a:p>
                      <a:pPr marL="0" marR="0" algn="ctr">
                        <a:spcBef>
                          <a:spcPts val="0"/>
                        </a:spcBef>
                        <a:spcAft>
                          <a:spcPts val="0"/>
                        </a:spcAft>
                      </a:pPr>
                      <a:r>
                        <a:rPr lang="en-US" sz="1600" b="1">
                          <a:latin typeface="Calibri" pitchFamily="34" charset="0"/>
                          <a:ea typeface="Batang"/>
                          <a:cs typeface="Times New Roman"/>
                        </a:rPr>
                        <a:t>12</a:t>
                      </a:r>
                      <a:endParaRPr lang="en-US" sz="1600">
                        <a:latin typeface="Calibri" pitchFamily="34" charset="0"/>
                        <a:ea typeface="Batang"/>
                        <a:cs typeface="Times New Roman"/>
                      </a:endParaRPr>
                    </a:p>
                  </a:txBody>
                  <a:tcPr marL="68580" marR="68580" marT="0" marB="0">
                    <a:lnL w="28575" cap="flat" cmpd="sng" algn="ctr">
                      <a:solidFill>
                        <a:srgbClr val="0000FF"/>
                      </a:solidFill>
                      <a:prstDash val="solid"/>
                      <a:round/>
                      <a:headEnd type="none" w="med" len="med"/>
                      <a:tailEnd type="none" w="med" len="med"/>
                    </a:lnL>
                    <a:lnR w="12700" cap="flat" cmpd="sng" algn="ctr">
                      <a:solidFill>
                        <a:srgbClr val="0000FF"/>
                      </a:solidFill>
                      <a:prstDash val="solid"/>
                      <a:round/>
                      <a:headEnd type="none" w="med" len="med"/>
                      <a:tailEnd type="none" w="med" len="med"/>
                    </a:lnR>
                    <a:lnT w="12700" cap="flat" cmpd="sng" algn="ctr">
                      <a:solidFill>
                        <a:srgbClr val="0000FF"/>
                      </a:solidFill>
                      <a:prstDash val="solid"/>
                      <a:round/>
                      <a:headEnd type="none" w="med" len="med"/>
                      <a:tailEnd type="none" w="med" len="med"/>
                    </a:lnT>
                    <a:lnB w="12700" cap="flat" cmpd="sng" algn="ctr">
                      <a:solidFill>
                        <a:srgbClr val="0000FF"/>
                      </a:solidFill>
                      <a:prstDash val="solid"/>
                      <a:round/>
                      <a:headEnd type="none" w="med" len="med"/>
                      <a:tailEnd type="none" w="med" len="med"/>
                    </a:lnB>
                  </a:tcPr>
                </a:tc>
                <a:tc>
                  <a:txBody>
                    <a:bodyPr/>
                    <a:lstStyle/>
                    <a:p>
                      <a:pPr marL="0" marR="0">
                        <a:spcBef>
                          <a:spcPts val="0"/>
                        </a:spcBef>
                        <a:spcAft>
                          <a:spcPts val="0"/>
                        </a:spcAft>
                      </a:pPr>
                      <a:r>
                        <a:rPr lang="en-US" sz="1600">
                          <a:latin typeface="Calibri" pitchFamily="34" charset="0"/>
                          <a:ea typeface="Batang"/>
                          <a:cs typeface="Times New Roman"/>
                        </a:rPr>
                        <a:t>Bero</a:t>
                      </a:r>
                    </a:p>
                  </a:txBody>
                  <a:tcPr marL="68580" marR="68580" marT="0" marB="0">
                    <a:lnL w="12700" cap="flat" cmpd="sng" algn="ctr">
                      <a:solidFill>
                        <a:srgbClr val="0000FF"/>
                      </a:solidFill>
                      <a:prstDash val="solid"/>
                      <a:round/>
                      <a:headEnd type="none" w="med" len="med"/>
                      <a:tailEnd type="none" w="med" len="med"/>
                    </a:lnL>
                    <a:lnR w="12700" cap="flat" cmpd="sng" algn="ctr">
                      <a:solidFill>
                        <a:srgbClr val="0000FF"/>
                      </a:solidFill>
                      <a:prstDash val="solid"/>
                      <a:round/>
                      <a:headEnd type="none" w="med" len="med"/>
                      <a:tailEnd type="none" w="med" len="med"/>
                    </a:lnR>
                    <a:lnT w="12700" cap="flat" cmpd="sng" algn="ctr">
                      <a:solidFill>
                        <a:srgbClr val="0000FF"/>
                      </a:solidFill>
                      <a:prstDash val="solid"/>
                      <a:round/>
                      <a:headEnd type="none" w="med" len="med"/>
                      <a:tailEnd type="none" w="med" len="med"/>
                    </a:lnT>
                    <a:lnB w="12700" cap="flat" cmpd="sng" algn="ctr">
                      <a:solidFill>
                        <a:srgbClr val="0000FF"/>
                      </a:solidFill>
                      <a:prstDash val="solid"/>
                      <a:round/>
                      <a:headEnd type="none" w="med" len="med"/>
                      <a:tailEnd type="none" w="med" len="med"/>
                    </a:lnB>
                  </a:tcPr>
                </a:tc>
                <a:tc>
                  <a:txBody>
                    <a:bodyPr/>
                    <a:lstStyle/>
                    <a:p>
                      <a:pPr marL="0" marR="0" algn="ctr">
                        <a:spcBef>
                          <a:spcPts val="0"/>
                        </a:spcBef>
                        <a:spcAft>
                          <a:spcPts val="0"/>
                        </a:spcAft>
                      </a:pPr>
                      <a:r>
                        <a:rPr lang="en-US" sz="1600">
                          <a:latin typeface="Calibri" pitchFamily="34" charset="0"/>
                          <a:ea typeface="Batang"/>
                          <a:cs typeface="Times New Roman"/>
                        </a:rPr>
                        <a:t>207</a:t>
                      </a:r>
                    </a:p>
                  </a:txBody>
                  <a:tcPr marL="68580" marR="68580" marT="0" marB="0">
                    <a:lnL w="12700" cap="flat" cmpd="sng" algn="ctr">
                      <a:solidFill>
                        <a:srgbClr val="0000FF"/>
                      </a:solidFill>
                      <a:prstDash val="solid"/>
                      <a:round/>
                      <a:headEnd type="none" w="med" len="med"/>
                      <a:tailEnd type="none" w="med" len="med"/>
                    </a:lnL>
                    <a:lnR w="12700" cap="flat" cmpd="sng" algn="ctr">
                      <a:solidFill>
                        <a:srgbClr val="0000FF"/>
                      </a:solidFill>
                      <a:prstDash val="solid"/>
                      <a:round/>
                      <a:headEnd type="none" w="med" len="med"/>
                      <a:tailEnd type="none" w="med" len="med"/>
                    </a:lnR>
                    <a:lnT w="12700" cap="flat" cmpd="sng" algn="ctr">
                      <a:solidFill>
                        <a:srgbClr val="0000FF"/>
                      </a:solidFill>
                      <a:prstDash val="solid"/>
                      <a:round/>
                      <a:headEnd type="none" w="med" len="med"/>
                      <a:tailEnd type="none" w="med" len="med"/>
                    </a:lnT>
                    <a:lnB w="12700" cap="flat" cmpd="sng" algn="ctr">
                      <a:solidFill>
                        <a:srgbClr val="0000FF"/>
                      </a:solidFill>
                      <a:prstDash val="solid"/>
                      <a:round/>
                      <a:headEnd type="none" w="med" len="med"/>
                      <a:tailEnd type="none" w="med" len="med"/>
                    </a:lnB>
                  </a:tcPr>
                </a:tc>
                <a:tc>
                  <a:txBody>
                    <a:bodyPr/>
                    <a:lstStyle/>
                    <a:p>
                      <a:pPr marL="0" marR="0" algn="ctr">
                        <a:spcBef>
                          <a:spcPts val="0"/>
                        </a:spcBef>
                        <a:spcAft>
                          <a:spcPts val="0"/>
                        </a:spcAft>
                      </a:pPr>
                      <a:r>
                        <a:rPr lang="en-US" sz="1600">
                          <a:latin typeface="Calibri" pitchFamily="34" charset="0"/>
                          <a:ea typeface="Batang"/>
                          <a:cs typeface="Times New Roman"/>
                        </a:rPr>
                        <a:t>70,000</a:t>
                      </a:r>
                    </a:p>
                  </a:txBody>
                  <a:tcPr marL="68580" marR="68580" marT="0" marB="0">
                    <a:lnL w="12700" cap="flat" cmpd="sng" algn="ctr">
                      <a:solidFill>
                        <a:srgbClr val="0000FF"/>
                      </a:solidFill>
                      <a:prstDash val="solid"/>
                      <a:round/>
                      <a:headEnd type="none" w="med" len="med"/>
                      <a:tailEnd type="none" w="med" len="med"/>
                    </a:lnL>
                    <a:lnR w="28575" cap="flat" cmpd="sng" algn="ctr">
                      <a:solidFill>
                        <a:srgbClr val="0000FF"/>
                      </a:solidFill>
                      <a:prstDash val="solid"/>
                      <a:round/>
                      <a:headEnd type="none" w="med" len="med"/>
                      <a:tailEnd type="none" w="med" len="med"/>
                    </a:lnR>
                    <a:lnT w="12700" cap="flat" cmpd="sng" algn="ctr">
                      <a:solidFill>
                        <a:srgbClr val="0000FF"/>
                      </a:solidFill>
                      <a:prstDash val="solid"/>
                      <a:round/>
                      <a:headEnd type="none" w="med" len="med"/>
                      <a:tailEnd type="none" w="med" len="med"/>
                    </a:lnT>
                    <a:lnB w="12700" cap="flat" cmpd="sng" algn="ctr">
                      <a:solidFill>
                        <a:srgbClr val="0000FF"/>
                      </a:solidFill>
                      <a:prstDash val="solid"/>
                      <a:round/>
                      <a:headEnd type="none" w="med" len="med"/>
                      <a:tailEnd type="none" w="med" len="med"/>
                    </a:lnB>
                  </a:tcPr>
                </a:tc>
              </a:tr>
              <a:tr h="216920">
                <a:tc>
                  <a:txBody>
                    <a:bodyPr/>
                    <a:lstStyle/>
                    <a:p>
                      <a:pPr marL="0" marR="0" algn="ctr">
                        <a:spcBef>
                          <a:spcPts val="0"/>
                        </a:spcBef>
                        <a:spcAft>
                          <a:spcPts val="0"/>
                        </a:spcAft>
                      </a:pPr>
                      <a:r>
                        <a:rPr lang="en-US" sz="1600" b="1">
                          <a:latin typeface="Calibri" pitchFamily="34" charset="0"/>
                          <a:ea typeface="Batang"/>
                          <a:cs typeface="Times New Roman"/>
                        </a:rPr>
                        <a:t>13</a:t>
                      </a:r>
                      <a:endParaRPr lang="en-US" sz="1600">
                        <a:latin typeface="Calibri" pitchFamily="34" charset="0"/>
                        <a:ea typeface="Batang"/>
                        <a:cs typeface="Times New Roman"/>
                      </a:endParaRPr>
                    </a:p>
                  </a:txBody>
                  <a:tcPr marL="68580" marR="68580" marT="0" marB="0">
                    <a:lnL w="28575" cap="flat" cmpd="sng" algn="ctr">
                      <a:solidFill>
                        <a:srgbClr val="0000FF"/>
                      </a:solidFill>
                      <a:prstDash val="solid"/>
                      <a:round/>
                      <a:headEnd type="none" w="med" len="med"/>
                      <a:tailEnd type="none" w="med" len="med"/>
                    </a:lnL>
                    <a:lnR w="12700" cap="flat" cmpd="sng" algn="ctr">
                      <a:solidFill>
                        <a:srgbClr val="0000FF"/>
                      </a:solidFill>
                      <a:prstDash val="solid"/>
                      <a:round/>
                      <a:headEnd type="none" w="med" len="med"/>
                      <a:tailEnd type="none" w="med" len="med"/>
                    </a:lnR>
                    <a:lnT w="12700" cap="flat" cmpd="sng" algn="ctr">
                      <a:solidFill>
                        <a:srgbClr val="0000FF"/>
                      </a:solidFill>
                      <a:prstDash val="solid"/>
                      <a:round/>
                      <a:headEnd type="none" w="med" len="med"/>
                      <a:tailEnd type="none" w="med" len="med"/>
                    </a:lnT>
                    <a:lnB w="12700" cap="flat" cmpd="sng" algn="ctr">
                      <a:solidFill>
                        <a:srgbClr val="0000FF"/>
                      </a:solidFill>
                      <a:prstDash val="solid"/>
                      <a:round/>
                      <a:headEnd type="none" w="med" len="med"/>
                      <a:tailEnd type="none" w="med" len="med"/>
                    </a:lnB>
                  </a:tcPr>
                </a:tc>
                <a:tc>
                  <a:txBody>
                    <a:bodyPr/>
                    <a:lstStyle/>
                    <a:p>
                      <a:pPr marL="0" marR="0">
                        <a:spcBef>
                          <a:spcPts val="0"/>
                        </a:spcBef>
                        <a:spcAft>
                          <a:spcPts val="0"/>
                        </a:spcAft>
                      </a:pPr>
                      <a:r>
                        <a:rPr lang="en-US" sz="1600">
                          <a:latin typeface="Calibri" pitchFamily="34" charset="0"/>
                          <a:ea typeface="Batang"/>
                          <a:cs typeface="Times New Roman"/>
                        </a:rPr>
                        <a:t>Nuamundi (Bazar Samity)</a:t>
                      </a:r>
                    </a:p>
                  </a:txBody>
                  <a:tcPr marL="68580" marR="68580" marT="0" marB="0">
                    <a:lnL w="12700" cap="flat" cmpd="sng" algn="ctr">
                      <a:solidFill>
                        <a:srgbClr val="0000FF"/>
                      </a:solidFill>
                      <a:prstDash val="solid"/>
                      <a:round/>
                      <a:headEnd type="none" w="med" len="med"/>
                      <a:tailEnd type="none" w="med" len="med"/>
                    </a:lnL>
                    <a:lnR w="12700" cap="flat" cmpd="sng" algn="ctr">
                      <a:solidFill>
                        <a:srgbClr val="0000FF"/>
                      </a:solidFill>
                      <a:prstDash val="solid"/>
                      <a:round/>
                      <a:headEnd type="none" w="med" len="med"/>
                      <a:tailEnd type="none" w="med" len="med"/>
                    </a:lnR>
                    <a:lnT w="12700" cap="flat" cmpd="sng" algn="ctr">
                      <a:solidFill>
                        <a:srgbClr val="0000FF"/>
                      </a:solidFill>
                      <a:prstDash val="solid"/>
                      <a:round/>
                      <a:headEnd type="none" w="med" len="med"/>
                      <a:tailEnd type="none" w="med" len="med"/>
                    </a:lnT>
                    <a:lnB w="12700" cap="flat" cmpd="sng" algn="ctr">
                      <a:solidFill>
                        <a:srgbClr val="0000FF"/>
                      </a:solidFill>
                      <a:prstDash val="solid"/>
                      <a:round/>
                      <a:headEnd type="none" w="med" len="med"/>
                      <a:tailEnd type="none" w="med" len="med"/>
                    </a:lnB>
                  </a:tcPr>
                </a:tc>
                <a:tc>
                  <a:txBody>
                    <a:bodyPr/>
                    <a:lstStyle/>
                    <a:p>
                      <a:pPr marL="0" marR="0" algn="ctr">
                        <a:spcBef>
                          <a:spcPts val="0"/>
                        </a:spcBef>
                        <a:spcAft>
                          <a:spcPts val="0"/>
                        </a:spcAft>
                      </a:pPr>
                      <a:r>
                        <a:rPr lang="en-US" sz="1600">
                          <a:latin typeface="Calibri" pitchFamily="34" charset="0"/>
                          <a:ea typeface="Batang"/>
                          <a:cs typeface="Times New Roman"/>
                        </a:rPr>
                        <a:t>192</a:t>
                      </a:r>
                    </a:p>
                  </a:txBody>
                  <a:tcPr marL="68580" marR="68580" marT="0" marB="0">
                    <a:lnL w="12700" cap="flat" cmpd="sng" algn="ctr">
                      <a:solidFill>
                        <a:srgbClr val="0000FF"/>
                      </a:solidFill>
                      <a:prstDash val="solid"/>
                      <a:round/>
                      <a:headEnd type="none" w="med" len="med"/>
                      <a:tailEnd type="none" w="med" len="med"/>
                    </a:lnL>
                    <a:lnR w="12700" cap="flat" cmpd="sng" algn="ctr">
                      <a:solidFill>
                        <a:srgbClr val="0000FF"/>
                      </a:solidFill>
                      <a:prstDash val="solid"/>
                      <a:round/>
                      <a:headEnd type="none" w="med" len="med"/>
                      <a:tailEnd type="none" w="med" len="med"/>
                    </a:lnR>
                    <a:lnT w="12700" cap="flat" cmpd="sng" algn="ctr">
                      <a:solidFill>
                        <a:srgbClr val="0000FF"/>
                      </a:solidFill>
                      <a:prstDash val="solid"/>
                      <a:round/>
                      <a:headEnd type="none" w="med" len="med"/>
                      <a:tailEnd type="none" w="med" len="med"/>
                    </a:lnT>
                    <a:lnB w="12700" cap="flat" cmpd="sng" algn="ctr">
                      <a:solidFill>
                        <a:srgbClr val="0000FF"/>
                      </a:solidFill>
                      <a:prstDash val="solid"/>
                      <a:round/>
                      <a:headEnd type="none" w="med" len="med"/>
                      <a:tailEnd type="none" w="med" len="med"/>
                    </a:lnB>
                  </a:tcPr>
                </a:tc>
                <a:tc>
                  <a:txBody>
                    <a:bodyPr/>
                    <a:lstStyle/>
                    <a:p>
                      <a:pPr marL="0" marR="0" algn="ctr">
                        <a:spcBef>
                          <a:spcPts val="0"/>
                        </a:spcBef>
                        <a:spcAft>
                          <a:spcPts val="0"/>
                        </a:spcAft>
                      </a:pPr>
                      <a:r>
                        <a:rPr lang="en-US" sz="1600">
                          <a:latin typeface="Calibri" pitchFamily="34" charset="0"/>
                          <a:ea typeface="Batang"/>
                          <a:cs typeface="Times New Roman"/>
                        </a:rPr>
                        <a:t>10, 00,000</a:t>
                      </a:r>
                    </a:p>
                  </a:txBody>
                  <a:tcPr marL="68580" marR="68580" marT="0" marB="0">
                    <a:lnL w="12700" cap="flat" cmpd="sng" algn="ctr">
                      <a:solidFill>
                        <a:srgbClr val="0000FF"/>
                      </a:solidFill>
                      <a:prstDash val="solid"/>
                      <a:round/>
                      <a:headEnd type="none" w="med" len="med"/>
                      <a:tailEnd type="none" w="med" len="med"/>
                    </a:lnL>
                    <a:lnR w="28575" cap="flat" cmpd="sng" algn="ctr">
                      <a:solidFill>
                        <a:srgbClr val="0000FF"/>
                      </a:solidFill>
                      <a:prstDash val="solid"/>
                      <a:round/>
                      <a:headEnd type="none" w="med" len="med"/>
                      <a:tailEnd type="none" w="med" len="med"/>
                    </a:lnR>
                    <a:lnT w="12700" cap="flat" cmpd="sng" algn="ctr">
                      <a:solidFill>
                        <a:srgbClr val="0000FF"/>
                      </a:solidFill>
                      <a:prstDash val="solid"/>
                      <a:round/>
                      <a:headEnd type="none" w="med" len="med"/>
                      <a:tailEnd type="none" w="med" len="med"/>
                    </a:lnT>
                    <a:lnB w="12700" cap="flat" cmpd="sng" algn="ctr">
                      <a:solidFill>
                        <a:srgbClr val="0000FF"/>
                      </a:solidFill>
                      <a:prstDash val="solid"/>
                      <a:round/>
                      <a:headEnd type="none" w="med" len="med"/>
                      <a:tailEnd type="none" w="med" len="med"/>
                    </a:lnB>
                  </a:tcPr>
                </a:tc>
              </a:tr>
              <a:tr h="216920">
                <a:tc>
                  <a:txBody>
                    <a:bodyPr/>
                    <a:lstStyle/>
                    <a:p>
                      <a:pPr marL="0" marR="0" algn="ctr">
                        <a:spcBef>
                          <a:spcPts val="0"/>
                        </a:spcBef>
                        <a:spcAft>
                          <a:spcPts val="0"/>
                        </a:spcAft>
                      </a:pPr>
                      <a:r>
                        <a:rPr lang="en-US" sz="1600" b="1">
                          <a:latin typeface="Calibri" pitchFamily="34" charset="0"/>
                          <a:ea typeface="Batang"/>
                          <a:cs typeface="Times New Roman"/>
                        </a:rPr>
                        <a:t>14</a:t>
                      </a:r>
                      <a:endParaRPr lang="en-US" sz="1600">
                        <a:latin typeface="Calibri" pitchFamily="34" charset="0"/>
                        <a:ea typeface="Batang"/>
                        <a:cs typeface="Times New Roman"/>
                      </a:endParaRPr>
                    </a:p>
                  </a:txBody>
                  <a:tcPr marL="68580" marR="68580" marT="0" marB="0">
                    <a:lnL w="28575" cap="flat" cmpd="sng" algn="ctr">
                      <a:solidFill>
                        <a:srgbClr val="0000FF"/>
                      </a:solidFill>
                      <a:prstDash val="solid"/>
                      <a:round/>
                      <a:headEnd type="none" w="med" len="med"/>
                      <a:tailEnd type="none" w="med" len="med"/>
                    </a:lnL>
                    <a:lnR w="12700" cap="flat" cmpd="sng" algn="ctr">
                      <a:solidFill>
                        <a:srgbClr val="0000FF"/>
                      </a:solidFill>
                      <a:prstDash val="solid"/>
                      <a:round/>
                      <a:headEnd type="none" w="med" len="med"/>
                      <a:tailEnd type="none" w="med" len="med"/>
                    </a:lnR>
                    <a:lnT w="12700" cap="flat" cmpd="sng" algn="ctr">
                      <a:solidFill>
                        <a:srgbClr val="0000FF"/>
                      </a:solidFill>
                      <a:prstDash val="solid"/>
                      <a:round/>
                      <a:headEnd type="none" w="med" len="med"/>
                      <a:tailEnd type="none" w="med" len="med"/>
                    </a:lnT>
                    <a:lnB w="12700" cap="flat" cmpd="sng" algn="ctr">
                      <a:solidFill>
                        <a:srgbClr val="0000FF"/>
                      </a:solidFill>
                      <a:prstDash val="solid"/>
                      <a:round/>
                      <a:headEnd type="none" w="med" len="med"/>
                      <a:tailEnd type="none" w="med" len="med"/>
                    </a:lnB>
                  </a:tcPr>
                </a:tc>
                <a:tc>
                  <a:txBody>
                    <a:bodyPr/>
                    <a:lstStyle/>
                    <a:p>
                      <a:pPr marL="0" marR="0">
                        <a:spcBef>
                          <a:spcPts val="0"/>
                        </a:spcBef>
                        <a:spcAft>
                          <a:spcPts val="0"/>
                        </a:spcAft>
                      </a:pPr>
                      <a:r>
                        <a:rPr lang="en-US" sz="1600">
                          <a:latin typeface="Calibri" pitchFamily="34" charset="0"/>
                          <a:ea typeface="Batang"/>
                          <a:cs typeface="Times New Roman"/>
                        </a:rPr>
                        <a:t>Mahudi</a:t>
                      </a:r>
                    </a:p>
                  </a:txBody>
                  <a:tcPr marL="68580" marR="68580" marT="0" marB="0">
                    <a:lnL w="12700" cap="flat" cmpd="sng" algn="ctr">
                      <a:solidFill>
                        <a:srgbClr val="0000FF"/>
                      </a:solidFill>
                      <a:prstDash val="solid"/>
                      <a:round/>
                      <a:headEnd type="none" w="med" len="med"/>
                      <a:tailEnd type="none" w="med" len="med"/>
                    </a:lnL>
                    <a:lnR w="12700" cap="flat" cmpd="sng" algn="ctr">
                      <a:solidFill>
                        <a:srgbClr val="0000FF"/>
                      </a:solidFill>
                      <a:prstDash val="solid"/>
                      <a:round/>
                      <a:headEnd type="none" w="med" len="med"/>
                      <a:tailEnd type="none" w="med" len="med"/>
                    </a:lnR>
                    <a:lnT w="12700" cap="flat" cmpd="sng" algn="ctr">
                      <a:solidFill>
                        <a:srgbClr val="0000FF"/>
                      </a:solidFill>
                      <a:prstDash val="solid"/>
                      <a:round/>
                      <a:headEnd type="none" w="med" len="med"/>
                      <a:tailEnd type="none" w="med" len="med"/>
                    </a:lnT>
                    <a:lnB w="12700" cap="flat" cmpd="sng" algn="ctr">
                      <a:solidFill>
                        <a:srgbClr val="0000FF"/>
                      </a:solidFill>
                      <a:prstDash val="solid"/>
                      <a:round/>
                      <a:headEnd type="none" w="med" len="med"/>
                      <a:tailEnd type="none" w="med" len="med"/>
                    </a:lnB>
                  </a:tcPr>
                </a:tc>
                <a:tc>
                  <a:txBody>
                    <a:bodyPr/>
                    <a:lstStyle/>
                    <a:p>
                      <a:pPr marL="0" marR="0" algn="ctr">
                        <a:spcBef>
                          <a:spcPts val="0"/>
                        </a:spcBef>
                        <a:spcAft>
                          <a:spcPts val="0"/>
                        </a:spcAft>
                      </a:pPr>
                      <a:r>
                        <a:rPr lang="en-US" sz="1600">
                          <a:latin typeface="Calibri" pitchFamily="34" charset="0"/>
                          <a:ea typeface="Batang"/>
                          <a:cs typeface="Times New Roman"/>
                        </a:rPr>
                        <a:t>270</a:t>
                      </a:r>
                    </a:p>
                  </a:txBody>
                  <a:tcPr marL="68580" marR="68580" marT="0" marB="0">
                    <a:lnL w="12700" cap="flat" cmpd="sng" algn="ctr">
                      <a:solidFill>
                        <a:srgbClr val="0000FF"/>
                      </a:solidFill>
                      <a:prstDash val="solid"/>
                      <a:round/>
                      <a:headEnd type="none" w="med" len="med"/>
                      <a:tailEnd type="none" w="med" len="med"/>
                    </a:lnL>
                    <a:lnR w="12700" cap="flat" cmpd="sng" algn="ctr">
                      <a:solidFill>
                        <a:srgbClr val="0000FF"/>
                      </a:solidFill>
                      <a:prstDash val="solid"/>
                      <a:round/>
                      <a:headEnd type="none" w="med" len="med"/>
                      <a:tailEnd type="none" w="med" len="med"/>
                    </a:lnR>
                    <a:lnT w="12700" cap="flat" cmpd="sng" algn="ctr">
                      <a:solidFill>
                        <a:srgbClr val="0000FF"/>
                      </a:solidFill>
                      <a:prstDash val="solid"/>
                      <a:round/>
                      <a:headEnd type="none" w="med" len="med"/>
                      <a:tailEnd type="none" w="med" len="med"/>
                    </a:lnT>
                    <a:lnB w="12700" cap="flat" cmpd="sng" algn="ctr">
                      <a:solidFill>
                        <a:srgbClr val="0000FF"/>
                      </a:solidFill>
                      <a:prstDash val="solid"/>
                      <a:round/>
                      <a:headEnd type="none" w="med" len="med"/>
                      <a:tailEnd type="none" w="med" len="med"/>
                    </a:lnB>
                  </a:tcPr>
                </a:tc>
                <a:tc>
                  <a:txBody>
                    <a:bodyPr/>
                    <a:lstStyle/>
                    <a:p>
                      <a:pPr marL="0" marR="0" algn="ctr">
                        <a:spcBef>
                          <a:spcPts val="0"/>
                        </a:spcBef>
                        <a:spcAft>
                          <a:spcPts val="0"/>
                        </a:spcAft>
                      </a:pPr>
                      <a:r>
                        <a:rPr lang="en-US" sz="1600">
                          <a:latin typeface="Calibri" pitchFamily="34" charset="0"/>
                          <a:ea typeface="Batang"/>
                          <a:cs typeface="Times New Roman"/>
                        </a:rPr>
                        <a:t>2,65,000</a:t>
                      </a:r>
                    </a:p>
                  </a:txBody>
                  <a:tcPr marL="68580" marR="68580" marT="0" marB="0">
                    <a:lnL w="12700" cap="flat" cmpd="sng" algn="ctr">
                      <a:solidFill>
                        <a:srgbClr val="0000FF"/>
                      </a:solidFill>
                      <a:prstDash val="solid"/>
                      <a:round/>
                      <a:headEnd type="none" w="med" len="med"/>
                      <a:tailEnd type="none" w="med" len="med"/>
                    </a:lnL>
                    <a:lnR w="28575" cap="flat" cmpd="sng" algn="ctr">
                      <a:solidFill>
                        <a:srgbClr val="0000FF"/>
                      </a:solidFill>
                      <a:prstDash val="solid"/>
                      <a:round/>
                      <a:headEnd type="none" w="med" len="med"/>
                      <a:tailEnd type="none" w="med" len="med"/>
                    </a:lnR>
                    <a:lnT w="12700" cap="flat" cmpd="sng" algn="ctr">
                      <a:solidFill>
                        <a:srgbClr val="0000FF"/>
                      </a:solidFill>
                      <a:prstDash val="solid"/>
                      <a:round/>
                      <a:headEnd type="none" w="med" len="med"/>
                      <a:tailEnd type="none" w="med" len="med"/>
                    </a:lnT>
                    <a:lnB w="12700" cap="flat" cmpd="sng" algn="ctr">
                      <a:solidFill>
                        <a:srgbClr val="0000FF"/>
                      </a:solidFill>
                      <a:prstDash val="solid"/>
                      <a:round/>
                      <a:headEnd type="none" w="med" len="med"/>
                      <a:tailEnd type="none" w="med" len="med"/>
                    </a:lnB>
                  </a:tcPr>
                </a:tc>
              </a:tr>
              <a:tr h="249459">
                <a:tc>
                  <a:txBody>
                    <a:bodyPr/>
                    <a:lstStyle/>
                    <a:p>
                      <a:pPr marL="0" marR="0" algn="ctr">
                        <a:spcBef>
                          <a:spcPts val="0"/>
                        </a:spcBef>
                        <a:spcAft>
                          <a:spcPts val="0"/>
                        </a:spcAft>
                      </a:pPr>
                      <a:r>
                        <a:rPr lang="en-US" sz="1600" b="1">
                          <a:latin typeface="Calibri" pitchFamily="34" charset="0"/>
                          <a:ea typeface="Batang"/>
                          <a:cs typeface="Times New Roman"/>
                        </a:rPr>
                        <a:t>15</a:t>
                      </a:r>
                      <a:endParaRPr lang="en-US" sz="1600">
                        <a:latin typeface="Calibri" pitchFamily="34" charset="0"/>
                        <a:ea typeface="Batang"/>
                        <a:cs typeface="Times New Roman"/>
                      </a:endParaRPr>
                    </a:p>
                  </a:txBody>
                  <a:tcPr marL="68580" marR="68580" marT="0" marB="0">
                    <a:lnL w="28575" cap="flat" cmpd="sng" algn="ctr">
                      <a:solidFill>
                        <a:srgbClr val="0000FF"/>
                      </a:solidFill>
                      <a:prstDash val="solid"/>
                      <a:round/>
                      <a:headEnd type="none" w="med" len="med"/>
                      <a:tailEnd type="none" w="med" len="med"/>
                    </a:lnL>
                    <a:lnR w="12700" cap="flat" cmpd="sng" algn="ctr">
                      <a:solidFill>
                        <a:srgbClr val="0000FF"/>
                      </a:solidFill>
                      <a:prstDash val="solid"/>
                      <a:round/>
                      <a:headEnd type="none" w="med" len="med"/>
                      <a:tailEnd type="none" w="med" len="med"/>
                    </a:lnR>
                    <a:lnT w="12700" cap="flat" cmpd="sng" algn="ctr">
                      <a:solidFill>
                        <a:srgbClr val="0000FF"/>
                      </a:solidFill>
                      <a:prstDash val="solid"/>
                      <a:round/>
                      <a:headEnd type="none" w="med" len="med"/>
                      <a:tailEnd type="none" w="med" len="med"/>
                    </a:lnT>
                    <a:lnB w="12700" cap="flat" cmpd="sng" algn="ctr">
                      <a:solidFill>
                        <a:srgbClr val="0000FF"/>
                      </a:solidFill>
                      <a:prstDash val="solid"/>
                      <a:round/>
                      <a:headEnd type="none" w="med" len="med"/>
                      <a:tailEnd type="none" w="med" len="med"/>
                    </a:lnB>
                  </a:tcPr>
                </a:tc>
                <a:tc>
                  <a:txBody>
                    <a:bodyPr/>
                    <a:lstStyle/>
                    <a:p>
                      <a:pPr marL="0" marR="0">
                        <a:spcBef>
                          <a:spcPts val="0"/>
                        </a:spcBef>
                        <a:spcAft>
                          <a:spcPts val="0"/>
                        </a:spcAft>
                      </a:pPr>
                      <a:r>
                        <a:rPr lang="en-US" sz="1600">
                          <a:latin typeface="Calibri" pitchFamily="34" charset="0"/>
                          <a:ea typeface="Batang"/>
                          <a:cs typeface="Times New Roman"/>
                        </a:rPr>
                        <a:t>Khijri</a:t>
                      </a:r>
                    </a:p>
                  </a:txBody>
                  <a:tcPr marL="68580" marR="68580" marT="0" marB="0">
                    <a:lnL w="12700" cap="flat" cmpd="sng" algn="ctr">
                      <a:solidFill>
                        <a:srgbClr val="0000FF"/>
                      </a:solidFill>
                      <a:prstDash val="solid"/>
                      <a:round/>
                      <a:headEnd type="none" w="med" len="med"/>
                      <a:tailEnd type="none" w="med" len="med"/>
                    </a:lnL>
                    <a:lnR w="12700" cap="flat" cmpd="sng" algn="ctr">
                      <a:solidFill>
                        <a:srgbClr val="0000FF"/>
                      </a:solidFill>
                      <a:prstDash val="solid"/>
                      <a:round/>
                      <a:headEnd type="none" w="med" len="med"/>
                      <a:tailEnd type="none" w="med" len="med"/>
                    </a:lnR>
                    <a:lnT w="12700" cap="flat" cmpd="sng" algn="ctr">
                      <a:solidFill>
                        <a:srgbClr val="0000FF"/>
                      </a:solidFill>
                      <a:prstDash val="solid"/>
                      <a:round/>
                      <a:headEnd type="none" w="med" len="med"/>
                      <a:tailEnd type="none" w="med" len="med"/>
                    </a:lnT>
                    <a:lnB w="12700" cap="flat" cmpd="sng" algn="ctr">
                      <a:solidFill>
                        <a:srgbClr val="0000FF"/>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600">
                          <a:latin typeface="Calibri" pitchFamily="34" charset="0"/>
                          <a:ea typeface="Times New Roman"/>
                          <a:cs typeface="Times New Roman"/>
                        </a:rPr>
                        <a:t>200</a:t>
                      </a:r>
                    </a:p>
                  </a:txBody>
                  <a:tcPr marL="68580" marR="68580" marT="0" marB="0">
                    <a:lnL w="12700" cap="flat" cmpd="sng" algn="ctr">
                      <a:solidFill>
                        <a:srgbClr val="0000FF"/>
                      </a:solidFill>
                      <a:prstDash val="solid"/>
                      <a:round/>
                      <a:headEnd type="none" w="med" len="med"/>
                      <a:tailEnd type="none" w="med" len="med"/>
                    </a:lnL>
                    <a:lnR w="12700" cap="flat" cmpd="sng" algn="ctr">
                      <a:solidFill>
                        <a:srgbClr val="0000FF"/>
                      </a:solidFill>
                      <a:prstDash val="solid"/>
                      <a:round/>
                      <a:headEnd type="none" w="med" len="med"/>
                      <a:tailEnd type="none" w="med" len="med"/>
                    </a:lnR>
                    <a:lnT w="12700" cap="flat" cmpd="sng" algn="ctr">
                      <a:solidFill>
                        <a:srgbClr val="0000FF"/>
                      </a:solidFill>
                      <a:prstDash val="solid"/>
                      <a:round/>
                      <a:headEnd type="none" w="med" len="med"/>
                      <a:tailEnd type="none" w="med" len="med"/>
                    </a:lnT>
                    <a:lnB w="12700" cap="flat" cmpd="sng" algn="ctr">
                      <a:solidFill>
                        <a:srgbClr val="0000FF"/>
                      </a:solidFill>
                      <a:prstDash val="solid"/>
                      <a:round/>
                      <a:headEnd type="none" w="med" len="med"/>
                      <a:tailEnd type="none" w="med" len="med"/>
                    </a:lnB>
                  </a:tcPr>
                </a:tc>
                <a:tc>
                  <a:txBody>
                    <a:bodyPr/>
                    <a:lstStyle/>
                    <a:p>
                      <a:pPr marL="0" marR="0" algn="ctr">
                        <a:spcBef>
                          <a:spcPts val="0"/>
                        </a:spcBef>
                        <a:spcAft>
                          <a:spcPts val="0"/>
                        </a:spcAft>
                      </a:pPr>
                      <a:r>
                        <a:rPr lang="en-US" sz="1600">
                          <a:latin typeface="Calibri" pitchFamily="34" charset="0"/>
                          <a:ea typeface="Batang"/>
                          <a:cs typeface="Times New Roman"/>
                        </a:rPr>
                        <a:t>112,506</a:t>
                      </a:r>
                    </a:p>
                  </a:txBody>
                  <a:tcPr marL="68580" marR="68580" marT="0" marB="0">
                    <a:lnL w="12700" cap="flat" cmpd="sng" algn="ctr">
                      <a:solidFill>
                        <a:srgbClr val="0000FF"/>
                      </a:solidFill>
                      <a:prstDash val="solid"/>
                      <a:round/>
                      <a:headEnd type="none" w="med" len="med"/>
                      <a:tailEnd type="none" w="med" len="med"/>
                    </a:lnL>
                    <a:lnR w="28575" cap="flat" cmpd="sng" algn="ctr">
                      <a:solidFill>
                        <a:srgbClr val="0000FF"/>
                      </a:solidFill>
                      <a:prstDash val="solid"/>
                      <a:round/>
                      <a:headEnd type="none" w="med" len="med"/>
                      <a:tailEnd type="none" w="med" len="med"/>
                    </a:lnR>
                    <a:lnT w="12700" cap="flat" cmpd="sng" algn="ctr">
                      <a:solidFill>
                        <a:srgbClr val="0000FF"/>
                      </a:solidFill>
                      <a:prstDash val="solid"/>
                      <a:round/>
                      <a:headEnd type="none" w="med" len="med"/>
                      <a:tailEnd type="none" w="med" len="med"/>
                    </a:lnT>
                    <a:lnB w="12700" cap="flat" cmpd="sng" algn="ctr">
                      <a:solidFill>
                        <a:srgbClr val="0000FF"/>
                      </a:solidFill>
                      <a:prstDash val="solid"/>
                      <a:round/>
                      <a:headEnd type="none" w="med" len="med"/>
                      <a:tailEnd type="none" w="med" len="med"/>
                    </a:lnB>
                  </a:tcPr>
                </a:tc>
              </a:tr>
              <a:tr h="249459">
                <a:tc>
                  <a:txBody>
                    <a:bodyPr/>
                    <a:lstStyle/>
                    <a:p>
                      <a:pPr marL="0" marR="0" algn="ctr">
                        <a:spcBef>
                          <a:spcPts val="0"/>
                        </a:spcBef>
                        <a:spcAft>
                          <a:spcPts val="0"/>
                        </a:spcAft>
                      </a:pPr>
                      <a:r>
                        <a:rPr lang="en-US" sz="1600" b="1">
                          <a:latin typeface="Calibri" pitchFamily="34" charset="0"/>
                          <a:ea typeface="Batang"/>
                          <a:cs typeface="Times New Roman"/>
                        </a:rPr>
                        <a:t>16</a:t>
                      </a:r>
                      <a:endParaRPr lang="en-US" sz="1600">
                        <a:latin typeface="Calibri" pitchFamily="34" charset="0"/>
                        <a:ea typeface="Batang"/>
                        <a:cs typeface="Times New Roman"/>
                      </a:endParaRPr>
                    </a:p>
                  </a:txBody>
                  <a:tcPr marL="68580" marR="68580" marT="0" marB="0">
                    <a:lnL w="28575" cap="flat" cmpd="sng" algn="ctr">
                      <a:solidFill>
                        <a:srgbClr val="0000FF"/>
                      </a:solidFill>
                      <a:prstDash val="solid"/>
                      <a:round/>
                      <a:headEnd type="none" w="med" len="med"/>
                      <a:tailEnd type="none" w="med" len="med"/>
                    </a:lnL>
                    <a:lnR w="12700" cap="flat" cmpd="sng" algn="ctr">
                      <a:solidFill>
                        <a:srgbClr val="0000FF"/>
                      </a:solidFill>
                      <a:prstDash val="solid"/>
                      <a:round/>
                      <a:headEnd type="none" w="med" len="med"/>
                      <a:tailEnd type="none" w="med" len="med"/>
                    </a:lnR>
                    <a:lnT w="12700" cap="flat" cmpd="sng" algn="ctr">
                      <a:solidFill>
                        <a:srgbClr val="0000FF"/>
                      </a:solidFill>
                      <a:prstDash val="solid"/>
                      <a:round/>
                      <a:headEnd type="none" w="med" len="med"/>
                      <a:tailEnd type="none" w="med" len="med"/>
                    </a:lnT>
                    <a:lnB w="12700" cap="flat" cmpd="sng" algn="ctr">
                      <a:solidFill>
                        <a:srgbClr val="0000FF"/>
                      </a:solidFill>
                      <a:prstDash val="solid"/>
                      <a:round/>
                      <a:headEnd type="none" w="med" len="med"/>
                      <a:tailEnd type="none" w="med" len="med"/>
                    </a:lnB>
                  </a:tcPr>
                </a:tc>
                <a:tc>
                  <a:txBody>
                    <a:bodyPr/>
                    <a:lstStyle/>
                    <a:p>
                      <a:pPr marL="0" marR="0">
                        <a:spcBef>
                          <a:spcPts val="0"/>
                        </a:spcBef>
                        <a:spcAft>
                          <a:spcPts val="0"/>
                        </a:spcAft>
                      </a:pPr>
                      <a:r>
                        <a:rPr lang="en-US" sz="1600">
                          <a:latin typeface="Calibri" pitchFamily="34" charset="0"/>
                          <a:ea typeface="Batang"/>
                          <a:cs typeface="Times New Roman"/>
                        </a:rPr>
                        <a:t>MandarTigoe</a:t>
                      </a:r>
                    </a:p>
                  </a:txBody>
                  <a:tcPr marL="68580" marR="68580" marT="0" marB="0">
                    <a:lnL w="12700" cap="flat" cmpd="sng" algn="ctr">
                      <a:solidFill>
                        <a:srgbClr val="0000FF"/>
                      </a:solidFill>
                      <a:prstDash val="solid"/>
                      <a:round/>
                      <a:headEnd type="none" w="med" len="med"/>
                      <a:tailEnd type="none" w="med" len="med"/>
                    </a:lnL>
                    <a:lnR w="12700" cap="flat" cmpd="sng" algn="ctr">
                      <a:solidFill>
                        <a:srgbClr val="0000FF"/>
                      </a:solidFill>
                      <a:prstDash val="solid"/>
                      <a:round/>
                      <a:headEnd type="none" w="med" len="med"/>
                      <a:tailEnd type="none" w="med" len="med"/>
                    </a:lnR>
                    <a:lnT w="12700" cap="flat" cmpd="sng" algn="ctr">
                      <a:solidFill>
                        <a:srgbClr val="0000FF"/>
                      </a:solidFill>
                      <a:prstDash val="solid"/>
                      <a:round/>
                      <a:headEnd type="none" w="med" len="med"/>
                      <a:tailEnd type="none" w="med" len="med"/>
                    </a:lnT>
                    <a:lnB w="12700" cap="flat" cmpd="sng" algn="ctr">
                      <a:solidFill>
                        <a:srgbClr val="0000FF"/>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600">
                          <a:latin typeface="Calibri" pitchFamily="34" charset="0"/>
                          <a:ea typeface="Times New Roman"/>
                          <a:cs typeface="Times New Roman"/>
                        </a:rPr>
                        <a:t>180</a:t>
                      </a:r>
                    </a:p>
                  </a:txBody>
                  <a:tcPr marL="68580" marR="68580" marT="0" marB="0">
                    <a:lnL w="12700" cap="flat" cmpd="sng" algn="ctr">
                      <a:solidFill>
                        <a:srgbClr val="0000FF"/>
                      </a:solidFill>
                      <a:prstDash val="solid"/>
                      <a:round/>
                      <a:headEnd type="none" w="med" len="med"/>
                      <a:tailEnd type="none" w="med" len="med"/>
                    </a:lnL>
                    <a:lnR w="12700" cap="flat" cmpd="sng" algn="ctr">
                      <a:solidFill>
                        <a:srgbClr val="0000FF"/>
                      </a:solidFill>
                      <a:prstDash val="solid"/>
                      <a:round/>
                      <a:headEnd type="none" w="med" len="med"/>
                      <a:tailEnd type="none" w="med" len="med"/>
                    </a:lnR>
                    <a:lnT w="12700" cap="flat" cmpd="sng" algn="ctr">
                      <a:solidFill>
                        <a:srgbClr val="0000FF"/>
                      </a:solidFill>
                      <a:prstDash val="solid"/>
                      <a:round/>
                      <a:headEnd type="none" w="med" len="med"/>
                      <a:tailEnd type="none" w="med" len="med"/>
                    </a:lnT>
                    <a:lnB w="12700" cap="flat" cmpd="sng" algn="ctr">
                      <a:solidFill>
                        <a:srgbClr val="0000FF"/>
                      </a:solidFill>
                      <a:prstDash val="solid"/>
                      <a:round/>
                      <a:headEnd type="none" w="med" len="med"/>
                      <a:tailEnd type="none" w="med" len="med"/>
                    </a:lnB>
                  </a:tcPr>
                </a:tc>
                <a:tc>
                  <a:txBody>
                    <a:bodyPr/>
                    <a:lstStyle/>
                    <a:p>
                      <a:pPr marL="0" marR="0" algn="ctr">
                        <a:spcBef>
                          <a:spcPts val="0"/>
                        </a:spcBef>
                        <a:spcAft>
                          <a:spcPts val="0"/>
                        </a:spcAft>
                      </a:pPr>
                      <a:r>
                        <a:rPr lang="en-US" sz="1600">
                          <a:latin typeface="Calibri" pitchFamily="34" charset="0"/>
                          <a:ea typeface="Batang"/>
                          <a:cs typeface="Times New Roman"/>
                        </a:rPr>
                        <a:t>40,000</a:t>
                      </a:r>
                    </a:p>
                  </a:txBody>
                  <a:tcPr marL="68580" marR="68580" marT="0" marB="0">
                    <a:lnL w="12700" cap="flat" cmpd="sng" algn="ctr">
                      <a:solidFill>
                        <a:srgbClr val="0000FF"/>
                      </a:solidFill>
                      <a:prstDash val="solid"/>
                      <a:round/>
                      <a:headEnd type="none" w="med" len="med"/>
                      <a:tailEnd type="none" w="med" len="med"/>
                    </a:lnL>
                    <a:lnR w="28575" cap="flat" cmpd="sng" algn="ctr">
                      <a:solidFill>
                        <a:srgbClr val="0000FF"/>
                      </a:solidFill>
                      <a:prstDash val="solid"/>
                      <a:round/>
                      <a:headEnd type="none" w="med" len="med"/>
                      <a:tailEnd type="none" w="med" len="med"/>
                    </a:lnR>
                    <a:lnT w="12700" cap="flat" cmpd="sng" algn="ctr">
                      <a:solidFill>
                        <a:srgbClr val="0000FF"/>
                      </a:solidFill>
                      <a:prstDash val="solid"/>
                      <a:round/>
                      <a:headEnd type="none" w="med" len="med"/>
                      <a:tailEnd type="none" w="med" len="med"/>
                    </a:lnT>
                    <a:lnB w="12700" cap="flat" cmpd="sng" algn="ctr">
                      <a:solidFill>
                        <a:srgbClr val="0000FF"/>
                      </a:solidFill>
                      <a:prstDash val="solid"/>
                      <a:round/>
                      <a:headEnd type="none" w="med" len="med"/>
                      <a:tailEnd type="none" w="med" len="med"/>
                    </a:lnB>
                  </a:tcPr>
                </a:tc>
              </a:tr>
              <a:tr h="249459">
                <a:tc>
                  <a:txBody>
                    <a:bodyPr/>
                    <a:lstStyle/>
                    <a:p>
                      <a:pPr marL="0" marR="0" algn="ctr">
                        <a:spcBef>
                          <a:spcPts val="0"/>
                        </a:spcBef>
                        <a:spcAft>
                          <a:spcPts val="0"/>
                        </a:spcAft>
                      </a:pPr>
                      <a:r>
                        <a:rPr lang="en-US" sz="1600" b="1">
                          <a:latin typeface="Calibri" pitchFamily="34" charset="0"/>
                          <a:ea typeface="Batang"/>
                          <a:cs typeface="Times New Roman"/>
                        </a:rPr>
                        <a:t>17</a:t>
                      </a:r>
                      <a:endParaRPr lang="en-US" sz="1600">
                        <a:latin typeface="Calibri" pitchFamily="34" charset="0"/>
                        <a:ea typeface="Batang"/>
                        <a:cs typeface="Times New Roman"/>
                      </a:endParaRPr>
                    </a:p>
                  </a:txBody>
                  <a:tcPr marL="68580" marR="68580" marT="0" marB="0">
                    <a:lnL w="28575" cap="flat" cmpd="sng" algn="ctr">
                      <a:solidFill>
                        <a:srgbClr val="0000FF"/>
                      </a:solidFill>
                      <a:prstDash val="solid"/>
                      <a:round/>
                      <a:headEnd type="none" w="med" len="med"/>
                      <a:tailEnd type="none" w="med" len="med"/>
                    </a:lnL>
                    <a:lnR w="12700" cap="flat" cmpd="sng" algn="ctr">
                      <a:solidFill>
                        <a:srgbClr val="0000FF"/>
                      </a:solidFill>
                      <a:prstDash val="solid"/>
                      <a:round/>
                      <a:headEnd type="none" w="med" len="med"/>
                      <a:tailEnd type="none" w="med" len="med"/>
                    </a:lnR>
                    <a:lnT w="12700" cap="flat" cmpd="sng" algn="ctr">
                      <a:solidFill>
                        <a:srgbClr val="0000FF"/>
                      </a:solidFill>
                      <a:prstDash val="solid"/>
                      <a:round/>
                      <a:headEnd type="none" w="med" len="med"/>
                      <a:tailEnd type="none" w="med" len="med"/>
                    </a:lnT>
                    <a:lnB w="12700" cap="flat" cmpd="sng" algn="ctr">
                      <a:solidFill>
                        <a:srgbClr val="0000FF"/>
                      </a:solidFill>
                      <a:prstDash val="solid"/>
                      <a:round/>
                      <a:headEnd type="none" w="med" len="med"/>
                      <a:tailEnd type="none" w="med" len="med"/>
                    </a:lnB>
                  </a:tcPr>
                </a:tc>
                <a:tc>
                  <a:txBody>
                    <a:bodyPr/>
                    <a:lstStyle/>
                    <a:p>
                      <a:pPr marL="0" marR="0">
                        <a:lnSpc>
                          <a:spcPct val="115000"/>
                        </a:lnSpc>
                        <a:spcBef>
                          <a:spcPts val="0"/>
                        </a:spcBef>
                        <a:spcAft>
                          <a:spcPts val="0"/>
                        </a:spcAft>
                      </a:pPr>
                      <a:r>
                        <a:rPr lang="en-US" sz="1600">
                          <a:latin typeface="Calibri" pitchFamily="34" charset="0"/>
                          <a:ea typeface="Times New Roman"/>
                          <a:cs typeface="Times New Roman"/>
                        </a:rPr>
                        <a:t>Barasi</a:t>
                      </a:r>
                    </a:p>
                  </a:txBody>
                  <a:tcPr marL="68580" marR="68580" marT="0" marB="0">
                    <a:lnL w="12700" cap="flat" cmpd="sng" algn="ctr">
                      <a:solidFill>
                        <a:srgbClr val="0000FF"/>
                      </a:solidFill>
                      <a:prstDash val="solid"/>
                      <a:round/>
                      <a:headEnd type="none" w="med" len="med"/>
                      <a:tailEnd type="none" w="med" len="med"/>
                    </a:lnL>
                    <a:lnR w="12700" cap="flat" cmpd="sng" algn="ctr">
                      <a:solidFill>
                        <a:srgbClr val="0000FF"/>
                      </a:solidFill>
                      <a:prstDash val="solid"/>
                      <a:round/>
                      <a:headEnd type="none" w="med" len="med"/>
                      <a:tailEnd type="none" w="med" len="med"/>
                    </a:lnR>
                    <a:lnT w="12700" cap="flat" cmpd="sng" algn="ctr">
                      <a:solidFill>
                        <a:srgbClr val="0000FF"/>
                      </a:solidFill>
                      <a:prstDash val="solid"/>
                      <a:round/>
                      <a:headEnd type="none" w="med" len="med"/>
                      <a:tailEnd type="none" w="med" len="med"/>
                    </a:lnT>
                    <a:lnB w="12700" cap="flat" cmpd="sng" algn="ctr">
                      <a:solidFill>
                        <a:srgbClr val="0000FF"/>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600">
                          <a:latin typeface="Calibri" pitchFamily="34" charset="0"/>
                          <a:ea typeface="Times New Roman"/>
                          <a:cs typeface="Times New Roman"/>
                        </a:rPr>
                        <a:t>138</a:t>
                      </a:r>
                    </a:p>
                  </a:txBody>
                  <a:tcPr marL="68580" marR="68580" marT="0" marB="0">
                    <a:lnL w="12700" cap="flat" cmpd="sng" algn="ctr">
                      <a:solidFill>
                        <a:srgbClr val="0000FF"/>
                      </a:solidFill>
                      <a:prstDash val="solid"/>
                      <a:round/>
                      <a:headEnd type="none" w="med" len="med"/>
                      <a:tailEnd type="none" w="med" len="med"/>
                    </a:lnL>
                    <a:lnR w="12700" cap="flat" cmpd="sng" algn="ctr">
                      <a:solidFill>
                        <a:srgbClr val="0000FF"/>
                      </a:solidFill>
                      <a:prstDash val="solid"/>
                      <a:round/>
                      <a:headEnd type="none" w="med" len="med"/>
                      <a:tailEnd type="none" w="med" len="med"/>
                    </a:lnR>
                    <a:lnT w="12700" cap="flat" cmpd="sng" algn="ctr">
                      <a:solidFill>
                        <a:srgbClr val="0000FF"/>
                      </a:solidFill>
                      <a:prstDash val="solid"/>
                      <a:round/>
                      <a:headEnd type="none" w="med" len="med"/>
                      <a:tailEnd type="none" w="med" len="med"/>
                    </a:lnT>
                    <a:lnB w="12700" cap="flat" cmpd="sng" algn="ctr">
                      <a:solidFill>
                        <a:srgbClr val="0000FF"/>
                      </a:solidFill>
                      <a:prstDash val="solid"/>
                      <a:round/>
                      <a:headEnd type="none" w="med" len="med"/>
                      <a:tailEnd type="none" w="med" len="med"/>
                    </a:lnB>
                  </a:tcPr>
                </a:tc>
                <a:tc>
                  <a:txBody>
                    <a:bodyPr/>
                    <a:lstStyle/>
                    <a:p>
                      <a:pPr marL="0" marR="0" algn="ctr">
                        <a:spcBef>
                          <a:spcPts val="0"/>
                        </a:spcBef>
                        <a:spcAft>
                          <a:spcPts val="0"/>
                        </a:spcAft>
                      </a:pPr>
                      <a:r>
                        <a:rPr lang="en-US" sz="1600">
                          <a:latin typeface="Calibri" pitchFamily="34" charset="0"/>
                          <a:ea typeface="Batang"/>
                          <a:cs typeface="Times New Roman"/>
                        </a:rPr>
                        <a:t>60,000</a:t>
                      </a:r>
                    </a:p>
                  </a:txBody>
                  <a:tcPr marL="68580" marR="68580" marT="0" marB="0">
                    <a:lnL w="12700" cap="flat" cmpd="sng" algn="ctr">
                      <a:solidFill>
                        <a:srgbClr val="0000FF"/>
                      </a:solidFill>
                      <a:prstDash val="solid"/>
                      <a:round/>
                      <a:headEnd type="none" w="med" len="med"/>
                      <a:tailEnd type="none" w="med" len="med"/>
                    </a:lnL>
                    <a:lnR w="28575" cap="flat" cmpd="sng" algn="ctr">
                      <a:solidFill>
                        <a:srgbClr val="0000FF"/>
                      </a:solidFill>
                      <a:prstDash val="solid"/>
                      <a:round/>
                      <a:headEnd type="none" w="med" len="med"/>
                      <a:tailEnd type="none" w="med" len="med"/>
                    </a:lnR>
                    <a:lnT w="12700" cap="flat" cmpd="sng" algn="ctr">
                      <a:solidFill>
                        <a:srgbClr val="0000FF"/>
                      </a:solidFill>
                      <a:prstDash val="solid"/>
                      <a:round/>
                      <a:headEnd type="none" w="med" len="med"/>
                      <a:tailEnd type="none" w="med" len="med"/>
                    </a:lnT>
                    <a:lnB w="12700" cap="flat" cmpd="sng" algn="ctr">
                      <a:solidFill>
                        <a:srgbClr val="0000FF"/>
                      </a:solidFill>
                      <a:prstDash val="solid"/>
                      <a:round/>
                      <a:headEnd type="none" w="med" len="med"/>
                      <a:tailEnd type="none" w="med" len="med"/>
                    </a:lnB>
                  </a:tcPr>
                </a:tc>
              </a:tr>
              <a:tr h="249459">
                <a:tc>
                  <a:txBody>
                    <a:bodyPr/>
                    <a:lstStyle/>
                    <a:p>
                      <a:pPr marL="0" marR="0" algn="ctr">
                        <a:spcBef>
                          <a:spcPts val="0"/>
                        </a:spcBef>
                        <a:spcAft>
                          <a:spcPts val="0"/>
                        </a:spcAft>
                      </a:pPr>
                      <a:r>
                        <a:rPr lang="en-US" sz="1600" b="1">
                          <a:latin typeface="Calibri" pitchFamily="34" charset="0"/>
                          <a:ea typeface="Batang"/>
                          <a:cs typeface="Times New Roman"/>
                        </a:rPr>
                        <a:t>18</a:t>
                      </a:r>
                      <a:endParaRPr lang="en-US" sz="1600">
                        <a:latin typeface="Calibri" pitchFamily="34" charset="0"/>
                        <a:ea typeface="Batang"/>
                        <a:cs typeface="Times New Roman"/>
                      </a:endParaRPr>
                    </a:p>
                  </a:txBody>
                  <a:tcPr marL="68580" marR="68580" marT="0" marB="0">
                    <a:lnL w="28575" cap="flat" cmpd="sng" algn="ctr">
                      <a:solidFill>
                        <a:srgbClr val="0000FF"/>
                      </a:solidFill>
                      <a:prstDash val="solid"/>
                      <a:round/>
                      <a:headEnd type="none" w="med" len="med"/>
                      <a:tailEnd type="none" w="med" len="med"/>
                    </a:lnL>
                    <a:lnR w="12700" cap="flat" cmpd="sng" algn="ctr">
                      <a:solidFill>
                        <a:srgbClr val="0000FF"/>
                      </a:solidFill>
                      <a:prstDash val="solid"/>
                      <a:round/>
                      <a:headEnd type="none" w="med" len="med"/>
                      <a:tailEnd type="none" w="med" len="med"/>
                    </a:lnR>
                    <a:lnT w="12700" cap="flat" cmpd="sng" algn="ctr">
                      <a:solidFill>
                        <a:srgbClr val="0000FF"/>
                      </a:solidFill>
                      <a:prstDash val="solid"/>
                      <a:round/>
                      <a:headEnd type="none" w="med" len="med"/>
                      <a:tailEnd type="none" w="med" len="med"/>
                    </a:lnT>
                    <a:lnB w="12700" cap="flat" cmpd="sng" algn="ctr">
                      <a:solidFill>
                        <a:srgbClr val="0000FF"/>
                      </a:solidFill>
                      <a:prstDash val="solid"/>
                      <a:round/>
                      <a:headEnd type="none" w="med" len="med"/>
                      <a:tailEnd type="none" w="med" len="med"/>
                    </a:lnB>
                  </a:tcPr>
                </a:tc>
                <a:tc>
                  <a:txBody>
                    <a:bodyPr/>
                    <a:lstStyle/>
                    <a:p>
                      <a:pPr marL="0" marR="0">
                        <a:lnSpc>
                          <a:spcPct val="115000"/>
                        </a:lnSpc>
                        <a:spcBef>
                          <a:spcPts val="0"/>
                        </a:spcBef>
                        <a:spcAft>
                          <a:spcPts val="0"/>
                        </a:spcAft>
                      </a:pPr>
                      <a:r>
                        <a:rPr lang="en-US" sz="1600">
                          <a:latin typeface="Calibri" pitchFamily="34" charset="0"/>
                          <a:ea typeface="Times New Roman"/>
                          <a:cs typeface="Times New Roman"/>
                        </a:rPr>
                        <a:t>Meru</a:t>
                      </a:r>
                    </a:p>
                  </a:txBody>
                  <a:tcPr marL="68580" marR="68580" marT="0" marB="0">
                    <a:lnL w="12700" cap="flat" cmpd="sng" algn="ctr">
                      <a:solidFill>
                        <a:srgbClr val="0000FF"/>
                      </a:solidFill>
                      <a:prstDash val="solid"/>
                      <a:round/>
                      <a:headEnd type="none" w="med" len="med"/>
                      <a:tailEnd type="none" w="med" len="med"/>
                    </a:lnL>
                    <a:lnR w="12700" cap="flat" cmpd="sng" algn="ctr">
                      <a:solidFill>
                        <a:srgbClr val="0000FF"/>
                      </a:solidFill>
                      <a:prstDash val="solid"/>
                      <a:round/>
                      <a:headEnd type="none" w="med" len="med"/>
                      <a:tailEnd type="none" w="med" len="med"/>
                    </a:lnR>
                    <a:lnT w="12700" cap="flat" cmpd="sng" algn="ctr">
                      <a:solidFill>
                        <a:srgbClr val="0000FF"/>
                      </a:solidFill>
                      <a:prstDash val="solid"/>
                      <a:round/>
                      <a:headEnd type="none" w="med" len="med"/>
                      <a:tailEnd type="none" w="med" len="med"/>
                    </a:lnT>
                    <a:lnB w="12700" cap="flat" cmpd="sng" algn="ctr">
                      <a:solidFill>
                        <a:srgbClr val="0000FF"/>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600">
                          <a:latin typeface="Calibri" pitchFamily="34" charset="0"/>
                          <a:ea typeface="Times New Roman"/>
                          <a:cs typeface="Times New Roman"/>
                        </a:rPr>
                        <a:t>120</a:t>
                      </a:r>
                    </a:p>
                  </a:txBody>
                  <a:tcPr marL="68580" marR="68580" marT="0" marB="0">
                    <a:lnL w="12700" cap="flat" cmpd="sng" algn="ctr">
                      <a:solidFill>
                        <a:srgbClr val="0000FF"/>
                      </a:solidFill>
                      <a:prstDash val="solid"/>
                      <a:round/>
                      <a:headEnd type="none" w="med" len="med"/>
                      <a:tailEnd type="none" w="med" len="med"/>
                    </a:lnL>
                    <a:lnR w="12700" cap="flat" cmpd="sng" algn="ctr">
                      <a:solidFill>
                        <a:srgbClr val="0000FF"/>
                      </a:solidFill>
                      <a:prstDash val="solid"/>
                      <a:round/>
                      <a:headEnd type="none" w="med" len="med"/>
                      <a:tailEnd type="none" w="med" len="med"/>
                    </a:lnR>
                    <a:lnT w="12700" cap="flat" cmpd="sng" algn="ctr">
                      <a:solidFill>
                        <a:srgbClr val="0000FF"/>
                      </a:solidFill>
                      <a:prstDash val="solid"/>
                      <a:round/>
                      <a:headEnd type="none" w="med" len="med"/>
                      <a:tailEnd type="none" w="med" len="med"/>
                    </a:lnT>
                    <a:lnB w="12700" cap="flat" cmpd="sng" algn="ctr">
                      <a:solidFill>
                        <a:srgbClr val="0000FF"/>
                      </a:solidFill>
                      <a:prstDash val="solid"/>
                      <a:round/>
                      <a:headEnd type="none" w="med" len="med"/>
                      <a:tailEnd type="none" w="med" len="med"/>
                    </a:lnB>
                  </a:tcPr>
                </a:tc>
                <a:tc>
                  <a:txBody>
                    <a:bodyPr/>
                    <a:lstStyle/>
                    <a:p>
                      <a:pPr marL="0" marR="0" algn="ctr">
                        <a:spcBef>
                          <a:spcPts val="0"/>
                        </a:spcBef>
                        <a:spcAft>
                          <a:spcPts val="0"/>
                        </a:spcAft>
                      </a:pPr>
                      <a:r>
                        <a:rPr lang="en-US" sz="1600">
                          <a:latin typeface="Calibri" pitchFamily="34" charset="0"/>
                          <a:ea typeface="Batang"/>
                          <a:cs typeface="Times New Roman"/>
                        </a:rPr>
                        <a:t>160,000</a:t>
                      </a:r>
                    </a:p>
                  </a:txBody>
                  <a:tcPr marL="68580" marR="68580" marT="0" marB="0">
                    <a:lnL w="12700" cap="flat" cmpd="sng" algn="ctr">
                      <a:solidFill>
                        <a:srgbClr val="0000FF"/>
                      </a:solidFill>
                      <a:prstDash val="solid"/>
                      <a:round/>
                      <a:headEnd type="none" w="med" len="med"/>
                      <a:tailEnd type="none" w="med" len="med"/>
                    </a:lnL>
                    <a:lnR w="28575" cap="flat" cmpd="sng" algn="ctr">
                      <a:solidFill>
                        <a:srgbClr val="0000FF"/>
                      </a:solidFill>
                      <a:prstDash val="solid"/>
                      <a:round/>
                      <a:headEnd type="none" w="med" len="med"/>
                      <a:tailEnd type="none" w="med" len="med"/>
                    </a:lnR>
                    <a:lnT w="12700" cap="flat" cmpd="sng" algn="ctr">
                      <a:solidFill>
                        <a:srgbClr val="0000FF"/>
                      </a:solidFill>
                      <a:prstDash val="solid"/>
                      <a:round/>
                      <a:headEnd type="none" w="med" len="med"/>
                      <a:tailEnd type="none" w="med" len="med"/>
                    </a:lnT>
                    <a:lnB w="12700" cap="flat" cmpd="sng" algn="ctr">
                      <a:solidFill>
                        <a:srgbClr val="0000FF"/>
                      </a:solidFill>
                      <a:prstDash val="solid"/>
                      <a:round/>
                      <a:headEnd type="none" w="med" len="med"/>
                      <a:tailEnd type="none" w="med" len="med"/>
                    </a:lnB>
                  </a:tcPr>
                </a:tc>
              </a:tr>
              <a:tr h="249459">
                <a:tc>
                  <a:txBody>
                    <a:bodyPr/>
                    <a:lstStyle/>
                    <a:p>
                      <a:pPr marL="0" marR="0" algn="ctr">
                        <a:spcBef>
                          <a:spcPts val="0"/>
                        </a:spcBef>
                        <a:spcAft>
                          <a:spcPts val="0"/>
                        </a:spcAft>
                      </a:pPr>
                      <a:r>
                        <a:rPr lang="en-US" sz="1600" b="1">
                          <a:latin typeface="Calibri" pitchFamily="34" charset="0"/>
                          <a:ea typeface="Batang"/>
                          <a:cs typeface="Times New Roman"/>
                        </a:rPr>
                        <a:t>19</a:t>
                      </a:r>
                      <a:endParaRPr lang="en-US" sz="1600">
                        <a:latin typeface="Calibri" pitchFamily="34" charset="0"/>
                        <a:ea typeface="Batang"/>
                        <a:cs typeface="Times New Roman"/>
                      </a:endParaRPr>
                    </a:p>
                  </a:txBody>
                  <a:tcPr marL="68580" marR="68580" marT="0" marB="0">
                    <a:lnL w="28575" cap="flat" cmpd="sng" algn="ctr">
                      <a:solidFill>
                        <a:srgbClr val="0000FF"/>
                      </a:solidFill>
                      <a:prstDash val="solid"/>
                      <a:round/>
                      <a:headEnd type="none" w="med" len="med"/>
                      <a:tailEnd type="none" w="med" len="med"/>
                    </a:lnL>
                    <a:lnR w="12700" cap="flat" cmpd="sng" algn="ctr">
                      <a:solidFill>
                        <a:srgbClr val="0000FF"/>
                      </a:solidFill>
                      <a:prstDash val="solid"/>
                      <a:round/>
                      <a:headEnd type="none" w="med" len="med"/>
                      <a:tailEnd type="none" w="med" len="med"/>
                    </a:lnR>
                    <a:lnT w="12700" cap="flat" cmpd="sng" algn="ctr">
                      <a:solidFill>
                        <a:srgbClr val="0000FF"/>
                      </a:solidFill>
                      <a:prstDash val="solid"/>
                      <a:round/>
                      <a:headEnd type="none" w="med" len="med"/>
                      <a:tailEnd type="none" w="med" len="med"/>
                    </a:lnT>
                    <a:lnB w="12700" cap="flat" cmpd="sng" algn="ctr">
                      <a:solidFill>
                        <a:srgbClr val="0000FF"/>
                      </a:solidFill>
                      <a:prstDash val="solid"/>
                      <a:round/>
                      <a:headEnd type="none" w="med" len="med"/>
                      <a:tailEnd type="none" w="med" len="med"/>
                    </a:lnB>
                  </a:tcPr>
                </a:tc>
                <a:tc>
                  <a:txBody>
                    <a:bodyPr/>
                    <a:lstStyle/>
                    <a:p>
                      <a:pPr marL="0" marR="0">
                        <a:lnSpc>
                          <a:spcPct val="115000"/>
                        </a:lnSpc>
                        <a:spcBef>
                          <a:spcPts val="0"/>
                        </a:spcBef>
                        <a:spcAft>
                          <a:spcPts val="0"/>
                        </a:spcAft>
                      </a:pPr>
                      <a:r>
                        <a:rPr lang="en-US" sz="1600">
                          <a:latin typeface="Calibri" pitchFamily="34" charset="0"/>
                          <a:ea typeface="Times New Roman"/>
                          <a:cs typeface="Times New Roman"/>
                        </a:rPr>
                        <a:t>Rasonia </a:t>
                      </a:r>
                    </a:p>
                  </a:txBody>
                  <a:tcPr marL="68580" marR="68580" marT="0" marB="0">
                    <a:lnL w="12700" cap="flat" cmpd="sng" algn="ctr">
                      <a:solidFill>
                        <a:srgbClr val="0000FF"/>
                      </a:solidFill>
                      <a:prstDash val="solid"/>
                      <a:round/>
                      <a:headEnd type="none" w="med" len="med"/>
                      <a:tailEnd type="none" w="med" len="med"/>
                    </a:lnL>
                    <a:lnR w="12700" cap="flat" cmpd="sng" algn="ctr">
                      <a:solidFill>
                        <a:srgbClr val="0000FF"/>
                      </a:solidFill>
                      <a:prstDash val="solid"/>
                      <a:round/>
                      <a:headEnd type="none" w="med" len="med"/>
                      <a:tailEnd type="none" w="med" len="med"/>
                    </a:lnR>
                    <a:lnT w="12700" cap="flat" cmpd="sng" algn="ctr">
                      <a:solidFill>
                        <a:srgbClr val="0000FF"/>
                      </a:solidFill>
                      <a:prstDash val="solid"/>
                      <a:round/>
                      <a:headEnd type="none" w="med" len="med"/>
                      <a:tailEnd type="none" w="med" len="med"/>
                    </a:lnT>
                    <a:lnB w="12700" cap="flat" cmpd="sng" algn="ctr">
                      <a:solidFill>
                        <a:srgbClr val="0000FF"/>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600">
                          <a:latin typeface="Calibri" pitchFamily="34" charset="0"/>
                          <a:ea typeface="Times New Roman"/>
                          <a:cs typeface="Times New Roman"/>
                        </a:rPr>
                        <a:t>188</a:t>
                      </a:r>
                    </a:p>
                  </a:txBody>
                  <a:tcPr marL="68580" marR="68580" marT="0" marB="0">
                    <a:lnL w="12700" cap="flat" cmpd="sng" algn="ctr">
                      <a:solidFill>
                        <a:srgbClr val="0000FF"/>
                      </a:solidFill>
                      <a:prstDash val="solid"/>
                      <a:round/>
                      <a:headEnd type="none" w="med" len="med"/>
                      <a:tailEnd type="none" w="med" len="med"/>
                    </a:lnL>
                    <a:lnR w="12700" cap="flat" cmpd="sng" algn="ctr">
                      <a:solidFill>
                        <a:srgbClr val="0000FF"/>
                      </a:solidFill>
                      <a:prstDash val="solid"/>
                      <a:round/>
                      <a:headEnd type="none" w="med" len="med"/>
                      <a:tailEnd type="none" w="med" len="med"/>
                    </a:lnR>
                    <a:lnT w="12700" cap="flat" cmpd="sng" algn="ctr">
                      <a:solidFill>
                        <a:srgbClr val="0000FF"/>
                      </a:solidFill>
                      <a:prstDash val="solid"/>
                      <a:round/>
                      <a:headEnd type="none" w="med" len="med"/>
                      <a:tailEnd type="none" w="med" len="med"/>
                    </a:lnT>
                    <a:lnB w="12700" cap="flat" cmpd="sng" algn="ctr">
                      <a:solidFill>
                        <a:srgbClr val="0000FF"/>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600">
                          <a:latin typeface="Calibri" pitchFamily="34" charset="0"/>
                          <a:ea typeface="Times New Roman"/>
                          <a:cs typeface="Times New Roman"/>
                        </a:rPr>
                        <a:t>202,000</a:t>
                      </a:r>
                    </a:p>
                  </a:txBody>
                  <a:tcPr marL="68580" marR="68580" marT="0" marB="0">
                    <a:lnL w="12700" cap="flat" cmpd="sng" algn="ctr">
                      <a:solidFill>
                        <a:srgbClr val="0000FF"/>
                      </a:solidFill>
                      <a:prstDash val="solid"/>
                      <a:round/>
                      <a:headEnd type="none" w="med" len="med"/>
                      <a:tailEnd type="none" w="med" len="med"/>
                    </a:lnL>
                    <a:lnR w="28575" cap="flat" cmpd="sng" algn="ctr">
                      <a:solidFill>
                        <a:srgbClr val="0000FF"/>
                      </a:solidFill>
                      <a:prstDash val="solid"/>
                      <a:round/>
                      <a:headEnd type="none" w="med" len="med"/>
                      <a:tailEnd type="none" w="med" len="med"/>
                    </a:lnR>
                    <a:lnT w="12700" cap="flat" cmpd="sng" algn="ctr">
                      <a:solidFill>
                        <a:srgbClr val="0000FF"/>
                      </a:solidFill>
                      <a:prstDash val="solid"/>
                      <a:round/>
                      <a:headEnd type="none" w="med" len="med"/>
                      <a:tailEnd type="none" w="med" len="med"/>
                    </a:lnT>
                    <a:lnB w="12700" cap="flat" cmpd="sng" algn="ctr">
                      <a:solidFill>
                        <a:srgbClr val="0000FF"/>
                      </a:solidFill>
                      <a:prstDash val="solid"/>
                      <a:round/>
                      <a:headEnd type="none" w="med" len="med"/>
                      <a:tailEnd type="none" w="med" len="med"/>
                    </a:lnB>
                  </a:tcPr>
                </a:tc>
              </a:tr>
              <a:tr h="249459">
                <a:tc>
                  <a:txBody>
                    <a:bodyPr/>
                    <a:lstStyle/>
                    <a:p>
                      <a:pPr marL="0" marR="0" algn="ctr">
                        <a:spcBef>
                          <a:spcPts val="0"/>
                        </a:spcBef>
                        <a:spcAft>
                          <a:spcPts val="0"/>
                        </a:spcAft>
                      </a:pPr>
                      <a:r>
                        <a:rPr lang="en-US" sz="1600" b="1">
                          <a:latin typeface="Calibri" pitchFamily="34" charset="0"/>
                          <a:ea typeface="Batang"/>
                          <a:cs typeface="Times New Roman"/>
                        </a:rPr>
                        <a:t>20</a:t>
                      </a:r>
                      <a:endParaRPr lang="en-US" sz="1600">
                        <a:latin typeface="Calibri" pitchFamily="34" charset="0"/>
                        <a:ea typeface="Batang"/>
                        <a:cs typeface="Times New Roman"/>
                      </a:endParaRPr>
                    </a:p>
                  </a:txBody>
                  <a:tcPr marL="68580" marR="68580" marT="0" marB="0">
                    <a:lnL w="28575" cap="flat" cmpd="sng" algn="ctr">
                      <a:solidFill>
                        <a:srgbClr val="0000FF"/>
                      </a:solidFill>
                      <a:prstDash val="solid"/>
                      <a:round/>
                      <a:headEnd type="none" w="med" len="med"/>
                      <a:tailEnd type="none" w="med" len="med"/>
                    </a:lnL>
                    <a:lnR w="12700" cap="flat" cmpd="sng" algn="ctr">
                      <a:solidFill>
                        <a:srgbClr val="0000FF"/>
                      </a:solidFill>
                      <a:prstDash val="solid"/>
                      <a:round/>
                      <a:headEnd type="none" w="med" len="med"/>
                      <a:tailEnd type="none" w="med" len="med"/>
                    </a:lnR>
                    <a:lnT w="12700" cap="flat" cmpd="sng" algn="ctr">
                      <a:solidFill>
                        <a:srgbClr val="0000FF"/>
                      </a:solidFill>
                      <a:prstDash val="solid"/>
                      <a:round/>
                      <a:headEnd type="none" w="med" len="med"/>
                      <a:tailEnd type="none" w="med" len="med"/>
                    </a:lnT>
                    <a:lnB w="28575" cap="flat" cmpd="sng" algn="ctr">
                      <a:solidFill>
                        <a:srgbClr val="0000FF"/>
                      </a:solidFill>
                      <a:prstDash val="solid"/>
                      <a:round/>
                      <a:headEnd type="none" w="med" len="med"/>
                      <a:tailEnd type="none" w="med" len="med"/>
                    </a:lnB>
                  </a:tcPr>
                </a:tc>
                <a:tc>
                  <a:txBody>
                    <a:bodyPr/>
                    <a:lstStyle/>
                    <a:p>
                      <a:pPr marL="0" marR="0">
                        <a:lnSpc>
                          <a:spcPct val="115000"/>
                        </a:lnSpc>
                        <a:spcBef>
                          <a:spcPts val="0"/>
                        </a:spcBef>
                        <a:spcAft>
                          <a:spcPts val="0"/>
                        </a:spcAft>
                      </a:pPr>
                      <a:r>
                        <a:rPr lang="en-US" sz="1600">
                          <a:latin typeface="Calibri" pitchFamily="34" charset="0"/>
                          <a:ea typeface="Times New Roman"/>
                          <a:cs typeface="Times New Roman"/>
                        </a:rPr>
                        <a:t>Kalubira, Simdega</a:t>
                      </a:r>
                    </a:p>
                  </a:txBody>
                  <a:tcPr marL="68580" marR="68580" marT="0" marB="0">
                    <a:lnL w="12700" cap="flat" cmpd="sng" algn="ctr">
                      <a:solidFill>
                        <a:srgbClr val="0000FF"/>
                      </a:solidFill>
                      <a:prstDash val="solid"/>
                      <a:round/>
                      <a:headEnd type="none" w="med" len="med"/>
                      <a:tailEnd type="none" w="med" len="med"/>
                    </a:lnL>
                    <a:lnR w="12700" cap="flat" cmpd="sng" algn="ctr">
                      <a:solidFill>
                        <a:srgbClr val="0000FF"/>
                      </a:solidFill>
                      <a:prstDash val="solid"/>
                      <a:round/>
                      <a:headEnd type="none" w="med" len="med"/>
                      <a:tailEnd type="none" w="med" len="med"/>
                    </a:lnR>
                    <a:lnT w="12700" cap="flat" cmpd="sng" algn="ctr">
                      <a:solidFill>
                        <a:srgbClr val="0000FF"/>
                      </a:solidFill>
                      <a:prstDash val="solid"/>
                      <a:round/>
                      <a:headEnd type="none" w="med" len="med"/>
                      <a:tailEnd type="none" w="med" len="med"/>
                    </a:lnT>
                    <a:lnB w="28575" cap="flat" cmpd="sng" algn="ctr">
                      <a:solidFill>
                        <a:srgbClr val="0000FF"/>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600">
                          <a:latin typeface="Calibri" pitchFamily="34" charset="0"/>
                          <a:ea typeface="Times New Roman"/>
                          <a:cs typeface="Times New Roman"/>
                        </a:rPr>
                        <a:t>140</a:t>
                      </a:r>
                    </a:p>
                  </a:txBody>
                  <a:tcPr marL="68580" marR="68580" marT="0" marB="0">
                    <a:lnL w="12700" cap="flat" cmpd="sng" algn="ctr">
                      <a:solidFill>
                        <a:srgbClr val="0000FF"/>
                      </a:solidFill>
                      <a:prstDash val="solid"/>
                      <a:round/>
                      <a:headEnd type="none" w="med" len="med"/>
                      <a:tailEnd type="none" w="med" len="med"/>
                    </a:lnL>
                    <a:lnR w="12700" cap="flat" cmpd="sng" algn="ctr">
                      <a:solidFill>
                        <a:srgbClr val="0000FF"/>
                      </a:solidFill>
                      <a:prstDash val="solid"/>
                      <a:round/>
                      <a:headEnd type="none" w="med" len="med"/>
                      <a:tailEnd type="none" w="med" len="med"/>
                    </a:lnR>
                    <a:lnT w="12700" cap="flat" cmpd="sng" algn="ctr">
                      <a:solidFill>
                        <a:srgbClr val="0000FF"/>
                      </a:solidFill>
                      <a:prstDash val="solid"/>
                      <a:round/>
                      <a:headEnd type="none" w="med" len="med"/>
                      <a:tailEnd type="none" w="med" len="med"/>
                    </a:lnT>
                    <a:lnB w="28575" cap="flat" cmpd="sng" algn="ctr">
                      <a:solidFill>
                        <a:srgbClr val="0000FF"/>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600" dirty="0">
                          <a:latin typeface="Calibri" pitchFamily="34" charset="0"/>
                          <a:ea typeface="Times New Roman"/>
                          <a:cs typeface="Times New Roman"/>
                        </a:rPr>
                        <a:t>60,000</a:t>
                      </a:r>
                    </a:p>
                  </a:txBody>
                  <a:tcPr marL="68580" marR="68580" marT="0" marB="0">
                    <a:lnL w="12700" cap="flat" cmpd="sng" algn="ctr">
                      <a:solidFill>
                        <a:srgbClr val="0000FF"/>
                      </a:solidFill>
                      <a:prstDash val="solid"/>
                      <a:round/>
                      <a:headEnd type="none" w="med" len="med"/>
                      <a:tailEnd type="none" w="med" len="med"/>
                    </a:lnL>
                    <a:lnR w="28575" cap="flat" cmpd="sng" algn="ctr">
                      <a:solidFill>
                        <a:srgbClr val="0000FF"/>
                      </a:solidFill>
                      <a:prstDash val="solid"/>
                      <a:round/>
                      <a:headEnd type="none" w="med" len="med"/>
                      <a:tailEnd type="none" w="med" len="med"/>
                    </a:lnR>
                    <a:lnT w="12700" cap="flat" cmpd="sng" algn="ctr">
                      <a:solidFill>
                        <a:srgbClr val="0000FF"/>
                      </a:solidFill>
                      <a:prstDash val="solid"/>
                      <a:round/>
                      <a:headEnd type="none" w="med" len="med"/>
                      <a:tailEnd type="none" w="med" len="med"/>
                    </a:lnT>
                    <a:lnB w="28575" cap="flat" cmpd="sng" algn="ctr">
                      <a:solidFill>
                        <a:srgbClr val="0000FF"/>
                      </a:solidFill>
                      <a:prstDash val="solid"/>
                      <a:round/>
                      <a:headEnd type="none" w="med" len="med"/>
                      <a:tailEnd type="none" w="med" len="med"/>
                    </a:lnB>
                  </a:tcPr>
                </a:tc>
              </a:tr>
            </a:tbl>
          </a:graphicData>
        </a:graphic>
      </p:graphicFrame>
    </p:spTree>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3200" dirty="0" smtClean="0"/>
              <a:t>Financial Year Wise Physical Achievement up to December </a:t>
            </a:r>
            <a:endParaRPr lang="en-US" sz="3200" dirty="0"/>
          </a:p>
        </p:txBody>
      </p:sp>
      <p:graphicFrame>
        <p:nvGraphicFramePr>
          <p:cNvPr id="4" name="Content Placeholder 3"/>
          <p:cNvGraphicFramePr>
            <a:graphicFrameLocks noGrp="1"/>
          </p:cNvGraphicFramePr>
          <p:nvPr>
            <p:ph idx="1"/>
          </p:nvPr>
        </p:nvGraphicFramePr>
        <p:xfrm>
          <a:off x="533400" y="1447800"/>
          <a:ext cx="8229600" cy="4906963"/>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l"/>
            <a:r>
              <a:rPr lang="en-US" sz="2800" dirty="0" smtClean="0"/>
              <a:t>Financial Year Wise up to December OB+ Release&amp;  Expenditure under NRDWP</a:t>
            </a:r>
            <a:endParaRPr lang="en-US" sz="2800" dirty="0"/>
          </a:p>
        </p:txBody>
      </p:sp>
      <p:graphicFrame>
        <p:nvGraphicFramePr>
          <p:cNvPr id="4" name="Content Placeholder 3"/>
          <p:cNvGraphicFramePr>
            <a:graphicFrameLocks noGrp="1"/>
          </p:cNvGraphicFramePr>
          <p:nvPr>
            <p:ph idx="1"/>
          </p:nvPr>
        </p:nvGraphicFramePr>
        <p:xfrm>
          <a:off x="457200" y="1524000"/>
          <a:ext cx="8229600" cy="4525963"/>
        </p:xfrm>
        <a:graphic>
          <a:graphicData uri="http://schemas.openxmlformats.org/drawingml/2006/chart">
            <c:chart xmlns:c="http://schemas.openxmlformats.org/drawingml/2006/chart" xmlns:r="http://schemas.openxmlformats.org/officeDocument/2006/relationships" r:id="rId2"/>
          </a:graphicData>
        </a:graphic>
      </p:graphicFrame>
      <p:sp>
        <p:nvSpPr>
          <p:cNvPr id="5" name="Rectangle 4"/>
          <p:cNvSpPr/>
          <p:nvPr/>
        </p:nvSpPr>
        <p:spPr>
          <a:xfrm>
            <a:off x="762000" y="1371600"/>
            <a:ext cx="4572000" cy="307777"/>
          </a:xfrm>
          <a:prstGeom prst="rect">
            <a:avLst/>
          </a:prstGeom>
        </p:spPr>
        <p:style>
          <a:lnRef idx="3">
            <a:schemeClr val="lt1"/>
          </a:lnRef>
          <a:fillRef idx="1">
            <a:schemeClr val="accent6"/>
          </a:fillRef>
          <a:effectRef idx="1">
            <a:schemeClr val="accent6"/>
          </a:effectRef>
          <a:fontRef idx="minor">
            <a:schemeClr val="lt1"/>
          </a:fontRef>
        </p:style>
        <p:txBody>
          <a:bodyPr>
            <a:spAutoFit/>
          </a:bodyPr>
          <a:lstStyle/>
          <a:p>
            <a:r>
              <a:rPr lang="en-US" sz="1400" dirty="0" smtClean="0"/>
              <a:t>Central Share (Program Fund) in </a:t>
            </a:r>
            <a:r>
              <a:rPr lang="en-US" sz="1400" dirty="0" err="1" smtClean="0"/>
              <a:t>Crores</a:t>
            </a:r>
            <a:r>
              <a:rPr lang="en-US" sz="1400" dirty="0" smtClean="0"/>
              <a:t> of </a:t>
            </a:r>
            <a:r>
              <a:rPr lang="en-US" sz="1400" dirty="0" err="1" smtClean="0"/>
              <a:t>Ruppees</a:t>
            </a:r>
            <a:endParaRPr lang="en-US" sz="14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rmAutofit fontScale="90000"/>
          </a:bodyPr>
          <a:lstStyle/>
          <a:p>
            <a:pPr algn="l"/>
            <a:r>
              <a:rPr lang="en-US" sz="3100" dirty="0" smtClean="0"/>
              <a:t>Percentage of Physical and Financial Progress</a:t>
            </a:r>
            <a:endParaRPr lang="en-US" sz="3100" dirty="0"/>
          </a:p>
        </p:txBody>
      </p:sp>
      <p:graphicFrame>
        <p:nvGraphicFramePr>
          <p:cNvPr id="4" name="Content Placeholder 3"/>
          <p:cNvGraphicFramePr>
            <a:graphicFrameLocks noGrp="1"/>
          </p:cNvGraphicFramePr>
          <p:nvPr>
            <p:ph idx="1"/>
          </p:nvPr>
        </p:nvGraphicFramePr>
        <p:xfrm>
          <a:off x="304800" y="3657600"/>
          <a:ext cx="7848600" cy="297180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5" name="Chart 4"/>
          <p:cNvGraphicFramePr/>
          <p:nvPr/>
        </p:nvGraphicFramePr>
        <p:xfrm>
          <a:off x="457200" y="838200"/>
          <a:ext cx="7696200" cy="2743200"/>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IN" sz="3200" dirty="0" smtClean="0">
                <a:latin typeface="Calibri" pitchFamily="34" charset="0"/>
              </a:rPr>
              <a:t>Jharkhand: A State that demands Special attention</a:t>
            </a:r>
            <a:endParaRPr lang="en-IN" sz="3200" dirty="0">
              <a:latin typeface="Calibri" pitchFamily="34" charset="0"/>
            </a:endParaRPr>
          </a:p>
        </p:txBody>
      </p:sp>
      <p:sp>
        <p:nvSpPr>
          <p:cNvPr id="3" name="Content Placeholder 2"/>
          <p:cNvSpPr>
            <a:spLocks noGrp="1"/>
          </p:cNvSpPr>
          <p:nvPr>
            <p:ph sz="quarter" idx="1"/>
          </p:nvPr>
        </p:nvSpPr>
        <p:spPr/>
        <p:txBody>
          <a:bodyPr>
            <a:normAutofit/>
          </a:bodyPr>
          <a:lstStyle/>
          <a:p>
            <a:r>
              <a:rPr lang="en-IN" sz="2200" dirty="0" smtClean="0">
                <a:latin typeface="Calibri" pitchFamily="34" charset="0"/>
              </a:rPr>
              <a:t>The </a:t>
            </a:r>
            <a:r>
              <a:rPr lang="en-IN" sz="2200" dirty="0">
                <a:latin typeface="Calibri" pitchFamily="34" charset="0"/>
              </a:rPr>
              <a:t>new state in the Eastern corner of </a:t>
            </a:r>
            <a:r>
              <a:rPr lang="en-IN" sz="2200" dirty="0" smtClean="0">
                <a:latin typeface="Calibri" pitchFamily="34" charset="0"/>
              </a:rPr>
              <a:t>India: Created </a:t>
            </a:r>
            <a:r>
              <a:rPr lang="en-IN" sz="2200" dirty="0">
                <a:latin typeface="Calibri" pitchFamily="34" charset="0"/>
              </a:rPr>
              <a:t>in the year 2000. </a:t>
            </a:r>
            <a:endParaRPr lang="en-IN" sz="2200" dirty="0" smtClean="0">
              <a:latin typeface="Calibri" pitchFamily="34" charset="0"/>
            </a:endParaRPr>
          </a:p>
          <a:p>
            <a:r>
              <a:rPr lang="en-IN" sz="2200" dirty="0" smtClean="0">
                <a:latin typeface="Calibri" pitchFamily="34" charset="0"/>
              </a:rPr>
              <a:t>Panchayet Election in 2011: After a  </a:t>
            </a:r>
            <a:r>
              <a:rPr lang="en-IN" sz="2200" dirty="0">
                <a:latin typeface="Calibri" pitchFamily="34" charset="0"/>
              </a:rPr>
              <a:t>gap of 32 years </a:t>
            </a:r>
            <a:endParaRPr lang="en-IN" sz="2200" dirty="0" smtClean="0">
              <a:latin typeface="Calibri" pitchFamily="34" charset="0"/>
            </a:endParaRPr>
          </a:p>
          <a:p>
            <a:r>
              <a:rPr lang="en-IN" sz="2200" dirty="0" smtClean="0">
                <a:latin typeface="Calibri" pitchFamily="34" charset="0"/>
              </a:rPr>
              <a:t>More </a:t>
            </a:r>
            <a:r>
              <a:rPr lang="en-IN" sz="2200" dirty="0">
                <a:latin typeface="Calibri" pitchFamily="34" charset="0"/>
              </a:rPr>
              <a:t>than 53% of households and 75% of the districts influence by LWE </a:t>
            </a:r>
          </a:p>
          <a:p>
            <a:pPr lvl="2"/>
            <a:r>
              <a:rPr lang="en-IN" sz="2200" dirty="0" smtClean="0">
                <a:latin typeface="Calibri" pitchFamily="34" charset="0"/>
              </a:rPr>
              <a:t>Aided </a:t>
            </a:r>
            <a:r>
              <a:rPr lang="en-IN" sz="2200" dirty="0">
                <a:latin typeface="Calibri" pitchFamily="34" charset="0"/>
              </a:rPr>
              <a:t>with good forest cover and </a:t>
            </a:r>
            <a:r>
              <a:rPr lang="en-IN" sz="2200" dirty="0" smtClean="0">
                <a:latin typeface="Calibri" pitchFamily="34" charset="0"/>
              </a:rPr>
              <a:t>rainfall</a:t>
            </a:r>
          </a:p>
          <a:p>
            <a:pPr lvl="2"/>
            <a:r>
              <a:rPr lang="en-IN" sz="2200" dirty="0" smtClean="0">
                <a:latin typeface="Calibri" pitchFamily="34" charset="0"/>
              </a:rPr>
              <a:t>Undulating </a:t>
            </a:r>
            <a:r>
              <a:rPr lang="en-IN" sz="2200" dirty="0">
                <a:latin typeface="Calibri" pitchFamily="34" charset="0"/>
              </a:rPr>
              <a:t>topography and hard rock terrain </a:t>
            </a:r>
            <a:endParaRPr lang="en-IN" sz="2200" dirty="0" smtClean="0">
              <a:latin typeface="Calibri" pitchFamily="34" charset="0"/>
            </a:endParaRPr>
          </a:p>
          <a:p>
            <a:r>
              <a:rPr lang="en-IN" sz="2200" dirty="0" smtClean="0">
                <a:latin typeface="Calibri" pitchFamily="34" charset="0"/>
              </a:rPr>
              <a:t>Limited Availability of surface water</a:t>
            </a:r>
            <a:r>
              <a:rPr lang="en-IN" sz="2200" dirty="0">
                <a:latin typeface="Calibri" pitchFamily="34" charset="0"/>
              </a:rPr>
              <a:t> </a:t>
            </a:r>
            <a:endParaRPr lang="en-IN" sz="2200" dirty="0" smtClean="0">
              <a:latin typeface="Calibri" pitchFamily="34" charset="0"/>
            </a:endParaRPr>
          </a:p>
          <a:p>
            <a:r>
              <a:rPr lang="en-IN" sz="2200" dirty="0" smtClean="0">
                <a:latin typeface="Calibri" pitchFamily="34" charset="0"/>
              </a:rPr>
              <a:t>Rural Pipe </a:t>
            </a:r>
            <a:r>
              <a:rPr lang="en-IN" sz="2200" dirty="0">
                <a:latin typeface="Calibri" pitchFamily="34" charset="0"/>
              </a:rPr>
              <a:t>Water Supply and </a:t>
            </a:r>
            <a:r>
              <a:rPr lang="en-IN" sz="2200" dirty="0" smtClean="0">
                <a:latin typeface="Calibri" pitchFamily="34" charset="0"/>
              </a:rPr>
              <a:t>Sanitation </a:t>
            </a:r>
            <a:r>
              <a:rPr lang="en-IN" sz="2200" dirty="0">
                <a:latin typeface="Calibri" pitchFamily="34" charset="0"/>
              </a:rPr>
              <a:t>coverage </a:t>
            </a:r>
            <a:r>
              <a:rPr lang="en-IN" sz="2200" dirty="0" smtClean="0">
                <a:latin typeface="Calibri" pitchFamily="34" charset="0"/>
              </a:rPr>
              <a:t>: Around </a:t>
            </a:r>
            <a:r>
              <a:rPr lang="en-IN" sz="2200" dirty="0">
                <a:latin typeface="Calibri" pitchFamily="34" charset="0"/>
              </a:rPr>
              <a:t>7% and 43 % </a:t>
            </a:r>
            <a:r>
              <a:rPr lang="en-IN" sz="2200" dirty="0" smtClean="0">
                <a:latin typeface="Calibri" pitchFamily="34" charset="0"/>
              </a:rPr>
              <a:t>respectively</a:t>
            </a:r>
          </a:p>
          <a:p>
            <a:r>
              <a:rPr lang="en-IN" sz="2200" dirty="0" smtClean="0">
                <a:latin typeface="Calibri" pitchFamily="34" charset="0"/>
              </a:rPr>
              <a:t>Sustainable </a:t>
            </a:r>
            <a:r>
              <a:rPr lang="en-IN" sz="2200" dirty="0">
                <a:latin typeface="Calibri" pitchFamily="34" charset="0"/>
              </a:rPr>
              <a:t>Water and Sanitation </a:t>
            </a:r>
            <a:r>
              <a:rPr lang="en-IN" sz="2200" dirty="0" smtClean="0">
                <a:latin typeface="Calibri" pitchFamily="34" charset="0"/>
              </a:rPr>
              <a:t>solution : How do we achieve it??</a:t>
            </a:r>
            <a:endParaRPr lang="en-IN" sz="2200" dirty="0">
              <a:latin typeface="Calibri" pitchFamily="34" charset="0"/>
            </a:endParaRPr>
          </a:p>
          <a:p>
            <a:endParaRPr lang="en-IN" dirty="0"/>
          </a:p>
        </p:txBody>
      </p:sp>
    </p:spTree>
    <p:extLst>
      <p:ext uri="{BB962C8B-B14F-4D97-AF65-F5344CB8AC3E}">
        <p14:creationId xmlns="" xmlns:p14="http://schemas.microsoft.com/office/powerpoint/2010/main" val="83235497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Nirmal Bharat Abhiyan: </a:t>
            </a:r>
            <a:endParaRPr lang="en-US" dirty="0"/>
          </a:p>
        </p:txBody>
      </p:sp>
      <p:sp>
        <p:nvSpPr>
          <p:cNvPr id="3" name="Content Placeholder 2"/>
          <p:cNvSpPr>
            <a:spLocks noGrp="1"/>
          </p:cNvSpPr>
          <p:nvPr>
            <p:ph idx="1"/>
          </p:nvPr>
        </p:nvSpPr>
        <p:spPr/>
        <p:txBody>
          <a:bodyPr/>
          <a:lstStyle/>
          <a:p>
            <a:r>
              <a:rPr lang="en-US" sz="1600" dirty="0" smtClean="0"/>
              <a:t>Flow of Presentation</a:t>
            </a:r>
          </a:p>
          <a:p>
            <a:pPr lvl="1"/>
            <a:r>
              <a:rPr lang="en-US" sz="1600" dirty="0" smtClean="0"/>
              <a:t>Program Update and over View</a:t>
            </a:r>
          </a:p>
          <a:p>
            <a:pPr lvl="1"/>
            <a:r>
              <a:rPr lang="en-US" sz="1600" dirty="0" smtClean="0"/>
              <a:t>MGNREGS Convergence and conjoint Approach</a:t>
            </a:r>
          </a:p>
          <a:p>
            <a:pPr lvl="1"/>
            <a:r>
              <a:rPr lang="en-US" sz="1600" dirty="0" smtClean="0"/>
              <a:t>Reinventing Revolving Fund to address Slip Back </a:t>
            </a:r>
          </a:p>
          <a:p>
            <a:pPr lvl="1"/>
            <a:r>
              <a:rPr lang="en-US" sz="1600" dirty="0" smtClean="0"/>
              <a:t>Piloting Bio Toilet initiative in Jharkhand</a:t>
            </a:r>
          </a:p>
          <a:p>
            <a:pPr lvl="1"/>
            <a:r>
              <a:rPr lang="en-US" sz="1600" dirty="0" smtClean="0"/>
              <a:t>Involving Corporate Social Responsibility </a:t>
            </a:r>
          </a:p>
          <a:p>
            <a:pPr lvl="1"/>
            <a:r>
              <a:rPr lang="en-US" sz="1600" dirty="0" smtClean="0"/>
              <a:t>Results obtained : Financial Year wise  comparative study </a:t>
            </a:r>
          </a:p>
          <a:p>
            <a:pPr lvl="1"/>
            <a:r>
              <a:rPr lang="en-US" sz="1600" dirty="0" smtClean="0"/>
              <a:t>Upcoming Activities </a:t>
            </a:r>
          </a:p>
          <a:p>
            <a:endParaRPr lang="en-US" dirty="0"/>
          </a:p>
        </p:txBody>
      </p:sp>
    </p:spTree>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sz="3200" dirty="0" smtClean="0">
                <a:latin typeface="Calibri" pitchFamily="34" charset="0"/>
              </a:rPr>
              <a:t>Nirmal Bharat Abhiyan: Program Update and over view</a:t>
            </a:r>
            <a:endParaRPr lang="en-US" sz="3200" dirty="0">
              <a:latin typeface="Calibri" pitchFamily="34" charset="0"/>
            </a:endParaRPr>
          </a:p>
        </p:txBody>
      </p:sp>
      <p:sp>
        <p:nvSpPr>
          <p:cNvPr id="3" name="Content Placeholder 2"/>
          <p:cNvSpPr>
            <a:spLocks noGrp="1"/>
          </p:cNvSpPr>
          <p:nvPr>
            <p:ph idx="1"/>
          </p:nvPr>
        </p:nvSpPr>
        <p:spPr/>
        <p:txBody>
          <a:bodyPr/>
          <a:lstStyle/>
          <a:p>
            <a:r>
              <a:rPr lang="en-US" sz="1800" dirty="0" smtClean="0">
                <a:latin typeface="Calibri" pitchFamily="34" charset="0"/>
              </a:rPr>
              <a:t>Nirmal Bharat Abhiyan </a:t>
            </a:r>
          </a:p>
          <a:p>
            <a:pPr lvl="1"/>
            <a:r>
              <a:rPr lang="en-US" sz="2000" dirty="0" smtClean="0">
                <a:latin typeface="Calibri" pitchFamily="34" charset="0"/>
              </a:rPr>
              <a:t>45000 individual household toilets ;199 Institutional Toilets </a:t>
            </a:r>
          </a:p>
          <a:p>
            <a:pPr lvl="1"/>
            <a:r>
              <a:rPr lang="en-US" sz="2000" dirty="0" smtClean="0">
                <a:latin typeface="Calibri" pitchFamily="34" charset="0"/>
              </a:rPr>
              <a:t>400 Open Defecation Free Villages in a span of 18 months</a:t>
            </a:r>
          </a:p>
          <a:p>
            <a:pPr lvl="1"/>
            <a:r>
              <a:rPr lang="en-US" sz="2000" dirty="0" smtClean="0">
                <a:latin typeface="Calibri" pitchFamily="34" charset="0"/>
              </a:rPr>
              <a:t>Pilot Project on Bio Toilet  and SLWM taken up</a:t>
            </a:r>
          </a:p>
          <a:p>
            <a:pPr lvl="1"/>
            <a:r>
              <a:rPr lang="en-US" sz="2000" dirty="0" smtClean="0">
                <a:latin typeface="Calibri" pitchFamily="34" charset="0"/>
              </a:rPr>
              <a:t>State made it mandatory for aspiring PRI electoral candidates to have sanitary toilets in their houses as a pre-qualification</a:t>
            </a:r>
          </a:p>
          <a:p>
            <a:pPr lvl="2"/>
            <a:r>
              <a:rPr lang="en-US" sz="2000" dirty="0" smtClean="0">
                <a:latin typeface="Calibri" pitchFamily="34" charset="0"/>
              </a:rPr>
              <a:t> The candidates will have to obtain a certificate from Gram </a:t>
            </a:r>
            <a:r>
              <a:rPr lang="en-US" sz="2000" dirty="0" err="1" smtClean="0">
                <a:latin typeface="Calibri" pitchFamily="34" charset="0"/>
              </a:rPr>
              <a:t>Sabhas</a:t>
            </a:r>
            <a:r>
              <a:rPr lang="en-US" sz="2000" dirty="0" smtClean="0">
                <a:latin typeface="Calibri" pitchFamily="34" charset="0"/>
              </a:rPr>
              <a:t> certifying that they have a toilet in their house for contesting elections. </a:t>
            </a:r>
          </a:p>
          <a:p>
            <a:pPr lvl="1"/>
            <a:r>
              <a:rPr lang="en-US" sz="2000" dirty="0" smtClean="0">
                <a:latin typeface="Calibri" pitchFamily="34" charset="0"/>
              </a:rPr>
              <a:t>CSR involvement in Sanitation initiated </a:t>
            </a:r>
          </a:p>
          <a:p>
            <a:pPr lvl="1"/>
            <a:r>
              <a:rPr lang="en-US" sz="2000" dirty="0" smtClean="0">
                <a:latin typeface="Calibri" pitchFamily="34" charset="0"/>
              </a:rPr>
              <a:t>Government is  considering making toilet pans VAT free </a:t>
            </a:r>
          </a:p>
          <a:p>
            <a:pPr lvl="2"/>
            <a:r>
              <a:rPr lang="en-US" sz="2000" dirty="0" smtClean="0">
                <a:latin typeface="Calibri" pitchFamily="34" charset="0"/>
              </a:rPr>
              <a:t>To bring down the input cost of Individual Household latrine construction cost</a:t>
            </a:r>
          </a:p>
          <a:p>
            <a:pPr lvl="1"/>
            <a:endParaRPr lang="en-US" dirty="0"/>
          </a:p>
        </p:txBody>
      </p:sp>
    </p:spTree>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sz="2800" dirty="0" smtClean="0"/>
              <a:t>Convergence and Conjoint Approach: MGNREGS &amp; NRLM</a:t>
            </a:r>
            <a:endParaRPr lang="en-US" sz="2800" dirty="0"/>
          </a:p>
        </p:txBody>
      </p:sp>
      <p:sp>
        <p:nvSpPr>
          <p:cNvPr id="3" name="Content Placeholder 2"/>
          <p:cNvSpPr>
            <a:spLocks noGrp="1"/>
          </p:cNvSpPr>
          <p:nvPr>
            <p:ph idx="1"/>
          </p:nvPr>
        </p:nvSpPr>
        <p:spPr/>
        <p:txBody>
          <a:bodyPr/>
          <a:lstStyle/>
          <a:p>
            <a:r>
              <a:rPr lang="en-US" sz="1800" dirty="0" smtClean="0">
                <a:latin typeface="Calibri" pitchFamily="34" charset="0"/>
              </a:rPr>
              <a:t>Funds released to various Gram </a:t>
            </a:r>
            <a:r>
              <a:rPr lang="en-US" sz="1800" dirty="0" err="1" smtClean="0">
                <a:latin typeface="Calibri" pitchFamily="34" charset="0"/>
              </a:rPr>
              <a:t>Panchyats</a:t>
            </a:r>
            <a:r>
              <a:rPr lang="en-US" sz="1800" dirty="0" smtClean="0">
                <a:latin typeface="Calibri" pitchFamily="34" charset="0"/>
              </a:rPr>
              <a:t> for toilet construction under MNREGA convergence </a:t>
            </a:r>
          </a:p>
          <a:p>
            <a:pPr lvl="1"/>
            <a:r>
              <a:rPr lang="en-US" sz="1600" dirty="0" err="1" smtClean="0">
                <a:latin typeface="Calibri" pitchFamily="34" charset="0"/>
              </a:rPr>
              <a:t>Deoghar</a:t>
            </a:r>
            <a:endParaRPr lang="en-US" sz="1600" dirty="0" smtClean="0">
              <a:latin typeface="Calibri" pitchFamily="34" charset="0"/>
            </a:endParaRPr>
          </a:p>
          <a:p>
            <a:pPr lvl="1"/>
            <a:r>
              <a:rPr lang="en-US" sz="1600" dirty="0" err="1" smtClean="0">
                <a:latin typeface="Calibri" pitchFamily="34" charset="0"/>
              </a:rPr>
              <a:t>Koderma</a:t>
            </a:r>
            <a:endParaRPr lang="en-US" sz="1600" dirty="0" smtClean="0">
              <a:latin typeface="Calibri" pitchFamily="34" charset="0"/>
            </a:endParaRPr>
          </a:p>
          <a:p>
            <a:pPr lvl="1"/>
            <a:r>
              <a:rPr lang="en-US" sz="1600" dirty="0" err="1" smtClean="0">
                <a:latin typeface="Calibri" pitchFamily="34" charset="0"/>
              </a:rPr>
              <a:t>Godda</a:t>
            </a:r>
            <a:endParaRPr lang="en-US" sz="1600" dirty="0" smtClean="0">
              <a:latin typeface="Calibri" pitchFamily="34" charset="0"/>
            </a:endParaRPr>
          </a:p>
          <a:p>
            <a:pPr lvl="1"/>
            <a:r>
              <a:rPr lang="en-US" sz="1600" dirty="0" err="1" smtClean="0">
                <a:latin typeface="Calibri" pitchFamily="34" charset="0"/>
              </a:rPr>
              <a:t>Latehar</a:t>
            </a:r>
            <a:endParaRPr lang="en-US" sz="1600" dirty="0" smtClean="0">
              <a:latin typeface="Calibri" pitchFamily="34" charset="0"/>
            </a:endParaRPr>
          </a:p>
          <a:p>
            <a:pPr lvl="1"/>
            <a:r>
              <a:rPr lang="en-US" sz="1600" dirty="0" err="1" smtClean="0">
                <a:latin typeface="Calibri" pitchFamily="34" charset="0"/>
              </a:rPr>
              <a:t>Lohardagga</a:t>
            </a:r>
            <a:r>
              <a:rPr lang="en-US" sz="1600" dirty="0" smtClean="0">
                <a:latin typeface="Calibri" pitchFamily="34" charset="0"/>
              </a:rPr>
              <a:t> </a:t>
            </a:r>
          </a:p>
          <a:p>
            <a:pPr lvl="1"/>
            <a:r>
              <a:rPr lang="en-US" sz="1600" dirty="0" smtClean="0">
                <a:latin typeface="Calibri" pitchFamily="34" charset="0"/>
              </a:rPr>
              <a:t>Ranchi</a:t>
            </a:r>
          </a:p>
          <a:p>
            <a:r>
              <a:rPr lang="en-US" sz="1800" dirty="0" smtClean="0">
                <a:latin typeface="Calibri" pitchFamily="34" charset="0"/>
              </a:rPr>
              <a:t>A proposal to construct 1.5 </a:t>
            </a:r>
            <a:r>
              <a:rPr lang="en-US" sz="1800" dirty="0" err="1" smtClean="0">
                <a:latin typeface="Calibri" pitchFamily="34" charset="0"/>
              </a:rPr>
              <a:t>lakh</a:t>
            </a:r>
            <a:r>
              <a:rPr lang="en-US" sz="1800" dirty="0" smtClean="0">
                <a:latin typeface="Calibri" pitchFamily="34" charset="0"/>
              </a:rPr>
              <a:t> toilets under MNREGA has been approved</a:t>
            </a:r>
          </a:p>
          <a:p>
            <a:r>
              <a:rPr lang="en-US" sz="1800" dirty="0" smtClean="0">
                <a:latin typeface="Calibri" pitchFamily="34" charset="0"/>
              </a:rPr>
              <a:t>By 2014 DWSD envisage to construct 2 </a:t>
            </a:r>
            <a:r>
              <a:rPr lang="en-US" sz="1800" dirty="0" err="1" smtClean="0">
                <a:latin typeface="Calibri" pitchFamily="34" charset="0"/>
              </a:rPr>
              <a:t>lakh</a:t>
            </a:r>
            <a:r>
              <a:rPr lang="en-US" sz="1800" dirty="0" smtClean="0">
                <a:latin typeface="Calibri" pitchFamily="34" charset="0"/>
              </a:rPr>
              <a:t> to 2.5 </a:t>
            </a:r>
            <a:r>
              <a:rPr lang="en-US" sz="1800" dirty="0" err="1" smtClean="0">
                <a:latin typeface="Calibri" pitchFamily="34" charset="0"/>
              </a:rPr>
              <a:t>lakh</a:t>
            </a:r>
            <a:r>
              <a:rPr lang="en-US" sz="1800" dirty="0" smtClean="0">
                <a:latin typeface="Calibri" pitchFamily="34" charset="0"/>
              </a:rPr>
              <a:t> toilets in the state</a:t>
            </a:r>
          </a:p>
          <a:p>
            <a:r>
              <a:rPr lang="en-US" sz="1800" dirty="0" smtClean="0"/>
              <a:t>Partnership worked out between the NBA, NRDWP and JSLPS (Jharkhand State Livelihood promotion Society</a:t>
            </a:r>
          </a:p>
          <a:p>
            <a:pPr lvl="1"/>
            <a:r>
              <a:rPr lang="en-US" sz="1400" dirty="0" smtClean="0"/>
              <a:t> The engagement of the Self Help Group (SHG) women </a:t>
            </a:r>
          </a:p>
          <a:p>
            <a:pPr lvl="1"/>
            <a:r>
              <a:rPr lang="en-US" sz="1400" dirty="0" smtClean="0"/>
              <a:t>Strengthen Village Water and Sanitation Committee (VWSC</a:t>
            </a:r>
            <a:r>
              <a:rPr lang="en-US" sz="1400" b="1" dirty="0" smtClean="0"/>
              <a:t>) </a:t>
            </a:r>
            <a:endParaRPr lang="en-US" sz="1400" dirty="0" smtClean="0"/>
          </a:p>
          <a:p>
            <a:pPr lvl="1"/>
            <a:r>
              <a:rPr lang="en-US" sz="1400" dirty="0" smtClean="0"/>
              <a:t>Enhancing social capital to the Nirmal Bharat Abhiyan</a:t>
            </a:r>
          </a:p>
        </p:txBody>
      </p:sp>
    </p:spTree>
  </p:cSld>
  <p:clrMapOvr>
    <a:masterClrMapping/>
  </p:clrMapOv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sz="2800" dirty="0" smtClean="0"/>
              <a:t>Sanitation Saturation approach Reinventing Revolving Fund</a:t>
            </a:r>
            <a:endParaRPr lang="en-US" sz="2800" dirty="0"/>
          </a:p>
        </p:txBody>
      </p:sp>
      <p:sp>
        <p:nvSpPr>
          <p:cNvPr id="3" name="Content Placeholder 2"/>
          <p:cNvSpPr>
            <a:spLocks noGrp="1"/>
          </p:cNvSpPr>
          <p:nvPr>
            <p:ph idx="1"/>
          </p:nvPr>
        </p:nvSpPr>
        <p:spPr/>
        <p:txBody>
          <a:bodyPr/>
          <a:lstStyle/>
          <a:p>
            <a:r>
              <a:rPr lang="en-US" sz="1800" dirty="0" smtClean="0">
                <a:latin typeface="Calibri" pitchFamily="34" charset="0"/>
              </a:rPr>
              <a:t>Implementation strategy revolving around the “saturation approach”</a:t>
            </a:r>
          </a:p>
          <a:p>
            <a:r>
              <a:rPr lang="en-US" sz="1800" dirty="0" smtClean="0">
                <a:latin typeface="Calibri" pitchFamily="34" charset="0"/>
              </a:rPr>
              <a:t>Fundamental Belief</a:t>
            </a:r>
            <a:endParaRPr lang="en-IN" sz="1800" dirty="0" smtClean="0">
              <a:latin typeface="Calibri" pitchFamily="34" charset="0"/>
            </a:endParaRPr>
          </a:p>
          <a:p>
            <a:pPr lvl="1"/>
            <a:r>
              <a:rPr lang="en-IN" sz="1800" dirty="0" smtClean="0">
                <a:latin typeface="Calibri" pitchFamily="34" charset="0"/>
              </a:rPr>
              <a:t>Shift from targeting families to targeting communities </a:t>
            </a:r>
          </a:p>
          <a:p>
            <a:pPr lvl="1"/>
            <a:r>
              <a:rPr lang="en-IN" sz="1800" dirty="0" smtClean="0">
                <a:latin typeface="Calibri" pitchFamily="34" charset="0"/>
              </a:rPr>
              <a:t>No longer counting toilets but taking stock of ODF villages </a:t>
            </a:r>
          </a:p>
          <a:p>
            <a:pPr lvl="1"/>
            <a:r>
              <a:rPr lang="en-US" sz="1800" dirty="0" smtClean="0">
                <a:latin typeface="Calibri" pitchFamily="34" charset="0"/>
              </a:rPr>
              <a:t>Complements  BCC &amp; CLTS with Financial Provisioning</a:t>
            </a:r>
          </a:p>
          <a:p>
            <a:r>
              <a:rPr lang="en-US" sz="2200" dirty="0" smtClean="0">
                <a:latin typeface="Calibri" pitchFamily="34" charset="0"/>
              </a:rPr>
              <a:t>Implementation Steps </a:t>
            </a:r>
          </a:p>
          <a:p>
            <a:pPr lvl="1"/>
            <a:r>
              <a:rPr lang="en-US" sz="1800" dirty="0" smtClean="0">
                <a:latin typeface="Calibri" pitchFamily="34" charset="0"/>
              </a:rPr>
              <a:t> Total population of the village as unit </a:t>
            </a:r>
          </a:p>
          <a:p>
            <a:pPr lvl="1"/>
            <a:r>
              <a:rPr lang="en-US" sz="1800" dirty="0" smtClean="0">
                <a:latin typeface="Calibri" pitchFamily="34" charset="0"/>
              </a:rPr>
              <a:t>Target for  “open defecation Free Village </a:t>
            </a:r>
          </a:p>
          <a:p>
            <a:pPr lvl="1"/>
            <a:r>
              <a:rPr lang="en-US" sz="1800" dirty="0" smtClean="0">
                <a:latin typeface="Calibri" pitchFamily="34" charset="0"/>
              </a:rPr>
              <a:t>VWSC to have community consensus on achieving ODF status</a:t>
            </a:r>
          </a:p>
          <a:p>
            <a:pPr lvl="1"/>
            <a:r>
              <a:rPr lang="en-IN" sz="1800" dirty="0" smtClean="0">
                <a:latin typeface="Calibri" pitchFamily="34" charset="0"/>
              </a:rPr>
              <a:t>the slip back households  to opt for new toilets </a:t>
            </a:r>
          </a:p>
          <a:p>
            <a:pPr lvl="1"/>
            <a:r>
              <a:rPr lang="en-US" sz="1800" dirty="0" smtClean="0">
                <a:latin typeface="Calibri" pitchFamily="34" charset="0"/>
              </a:rPr>
              <a:t>Access a loan from the District Water and Sanitation Mission (DWSM).</a:t>
            </a:r>
            <a:endParaRPr lang="en-IN" sz="1800" dirty="0" smtClean="0">
              <a:latin typeface="Calibri" pitchFamily="34" charset="0"/>
            </a:endParaRPr>
          </a:p>
          <a:p>
            <a:r>
              <a:rPr lang="en-US" sz="1800" dirty="0" smtClean="0">
                <a:latin typeface="Calibri" pitchFamily="34" charset="0"/>
              </a:rPr>
              <a:t>Loan is supplied using provisions of the Revolving Funds(Rs. 50 </a:t>
            </a:r>
            <a:r>
              <a:rPr lang="en-US" sz="1800" dirty="0" err="1" smtClean="0">
                <a:latin typeface="Calibri" pitchFamily="34" charset="0"/>
              </a:rPr>
              <a:t>lakhs</a:t>
            </a:r>
            <a:r>
              <a:rPr lang="en-US" sz="1800" dirty="0" smtClean="0">
                <a:latin typeface="Calibri" pitchFamily="34" charset="0"/>
              </a:rPr>
              <a:t> per district)</a:t>
            </a:r>
          </a:p>
          <a:p>
            <a:r>
              <a:rPr lang="en-US" sz="1800" dirty="0" smtClean="0">
                <a:latin typeface="Calibri" pitchFamily="34" charset="0"/>
              </a:rPr>
              <a:t>Loan Repaid from incentive/ </a:t>
            </a:r>
            <a:r>
              <a:rPr lang="en-US" sz="1800" dirty="0" err="1" smtClean="0">
                <a:latin typeface="Calibri" pitchFamily="34" charset="0"/>
              </a:rPr>
              <a:t>Labour</a:t>
            </a:r>
            <a:r>
              <a:rPr lang="en-US" sz="1800" dirty="0" smtClean="0">
                <a:latin typeface="Calibri" pitchFamily="34" charset="0"/>
              </a:rPr>
              <a:t> Payment  afterwards </a:t>
            </a:r>
          </a:p>
          <a:p>
            <a:endParaRPr lang="en-US" sz="1800" dirty="0" smtClean="0"/>
          </a:p>
          <a:p>
            <a:endParaRPr lang="en-US" sz="1800" dirty="0"/>
          </a:p>
        </p:txBody>
      </p:sp>
    </p:spTree>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sz="2800" dirty="0" smtClean="0">
                <a:latin typeface="Calibri" pitchFamily="34" charset="0"/>
              </a:rPr>
              <a:t>Piloting Bio Toilet , Pay and Use Community toilet  and Solid Liquid Waste Management Initiative in Jharkhand </a:t>
            </a:r>
            <a:endParaRPr lang="en-US" sz="2800" dirty="0">
              <a:latin typeface="Calibri" pitchFamily="34" charset="0"/>
            </a:endParaRPr>
          </a:p>
        </p:txBody>
      </p:sp>
      <p:sp>
        <p:nvSpPr>
          <p:cNvPr id="3" name="Content Placeholder 2"/>
          <p:cNvSpPr>
            <a:spLocks noGrp="1"/>
          </p:cNvSpPr>
          <p:nvPr>
            <p:ph idx="1"/>
          </p:nvPr>
        </p:nvSpPr>
        <p:spPr/>
        <p:txBody>
          <a:bodyPr/>
          <a:lstStyle/>
          <a:p>
            <a:r>
              <a:rPr lang="en-US" sz="1800" dirty="0" smtClean="0">
                <a:latin typeface="Calibri" pitchFamily="34" charset="0"/>
              </a:rPr>
              <a:t>Pay and Use </a:t>
            </a:r>
            <a:r>
              <a:rPr lang="en-US" sz="1800" dirty="0" err="1" smtClean="0">
                <a:latin typeface="Calibri" pitchFamily="34" charset="0"/>
              </a:rPr>
              <a:t>Toiltes</a:t>
            </a:r>
            <a:r>
              <a:rPr lang="en-US" sz="1800" dirty="0" smtClean="0">
                <a:latin typeface="Calibri" pitchFamily="34" charset="0"/>
              </a:rPr>
              <a:t> initiated in 4 locations ;SLWM is being piloted in 2 Locations </a:t>
            </a:r>
          </a:p>
          <a:p>
            <a:r>
              <a:rPr lang="en-US" sz="1800" dirty="0" smtClean="0">
                <a:latin typeface="Calibri" pitchFamily="34" charset="0"/>
              </a:rPr>
              <a:t>CSR being involved in 4 dedicated Projects</a:t>
            </a:r>
          </a:p>
          <a:p>
            <a:pPr lvl="1"/>
            <a:r>
              <a:rPr lang="en-US" sz="1800" dirty="0" err="1" smtClean="0">
                <a:latin typeface="Calibri" pitchFamily="34" charset="0"/>
              </a:rPr>
              <a:t>Hindustn</a:t>
            </a:r>
            <a:r>
              <a:rPr lang="en-US" sz="1800" dirty="0" smtClean="0">
                <a:latin typeface="Calibri" pitchFamily="34" charset="0"/>
              </a:rPr>
              <a:t> Copper Limited at East Singhbhum</a:t>
            </a:r>
          </a:p>
          <a:p>
            <a:pPr lvl="1"/>
            <a:r>
              <a:rPr lang="en-US" sz="1800" dirty="0" err="1" smtClean="0">
                <a:latin typeface="Calibri" pitchFamily="34" charset="0"/>
              </a:rPr>
              <a:t>Ultratech</a:t>
            </a:r>
            <a:r>
              <a:rPr lang="en-US" sz="1800" dirty="0" smtClean="0">
                <a:latin typeface="Calibri" pitchFamily="34" charset="0"/>
              </a:rPr>
              <a:t> Cement at </a:t>
            </a:r>
            <a:r>
              <a:rPr lang="en-US" sz="1800" dirty="0" err="1" smtClean="0">
                <a:latin typeface="Calibri" pitchFamily="34" charset="0"/>
              </a:rPr>
              <a:t>Koderma</a:t>
            </a:r>
            <a:endParaRPr lang="en-US" sz="1800" dirty="0" smtClean="0">
              <a:latin typeface="Calibri" pitchFamily="34" charset="0"/>
            </a:endParaRPr>
          </a:p>
          <a:p>
            <a:pPr lvl="1"/>
            <a:r>
              <a:rPr lang="en-US" sz="1800" dirty="0" smtClean="0">
                <a:latin typeface="Calibri" pitchFamily="34" charset="0"/>
              </a:rPr>
              <a:t>TATA Power at East Singhbhum</a:t>
            </a:r>
          </a:p>
          <a:p>
            <a:pPr lvl="1"/>
            <a:r>
              <a:rPr lang="en-US" sz="1800" dirty="0" smtClean="0">
                <a:latin typeface="Calibri" pitchFamily="34" charset="0"/>
              </a:rPr>
              <a:t>Eastern Coalfields Limited at </a:t>
            </a:r>
            <a:r>
              <a:rPr lang="en-US" sz="1800" dirty="0" err="1" smtClean="0">
                <a:latin typeface="Calibri" pitchFamily="34" charset="0"/>
              </a:rPr>
              <a:t>Godda</a:t>
            </a:r>
            <a:endParaRPr lang="en-US" sz="1800" dirty="0" smtClean="0">
              <a:latin typeface="Calibri" pitchFamily="34" charset="0"/>
            </a:endParaRPr>
          </a:p>
          <a:p>
            <a:pPr marL="342900" lvl="1" indent="-342900">
              <a:buFontTx/>
              <a:buChar char="•"/>
            </a:pPr>
            <a:r>
              <a:rPr lang="en-US" sz="1800" dirty="0" smtClean="0">
                <a:latin typeface="Calibri" pitchFamily="34" charset="0"/>
              </a:rPr>
              <a:t>Dedicated handbook regarding different program component being prepared </a:t>
            </a:r>
          </a:p>
          <a:p>
            <a:pPr marL="342900" lvl="1" indent="-342900">
              <a:buFontTx/>
              <a:buChar char="•"/>
            </a:pPr>
            <a:r>
              <a:rPr lang="en-US" sz="1800" dirty="0" smtClean="0">
                <a:latin typeface="Calibri" pitchFamily="34" charset="0"/>
              </a:rPr>
              <a:t>In all flagship scheme there is provision for Block Resource Centre; However mostly remains non functional. </a:t>
            </a:r>
          </a:p>
          <a:p>
            <a:pPr marL="342900" lvl="1" indent="-342900">
              <a:buFontTx/>
              <a:buChar char="•"/>
            </a:pPr>
            <a:r>
              <a:rPr lang="en-US" sz="1800" dirty="0" smtClean="0">
                <a:latin typeface="Calibri" pitchFamily="34" charset="0"/>
              </a:rPr>
              <a:t>DWSD out sourced it to few CSOs. CSOs  are working as Project Management Consultants; This enhanced, smoothen and regularize Work flow without any Strike or interruption</a:t>
            </a:r>
          </a:p>
          <a:p>
            <a:pPr marL="342900" lvl="1" indent="-342900">
              <a:buFontTx/>
              <a:buChar char="•"/>
            </a:pPr>
            <a:endParaRPr lang="en-US" sz="1800" dirty="0">
              <a:latin typeface="Calibri" pitchFamily="34" charset="0"/>
            </a:endParaRPr>
          </a:p>
        </p:txBody>
      </p:sp>
    </p:spTree>
  </p:cSld>
  <p:clrMapOvr>
    <a:masterClrMapping/>
  </p:clrMapOvr>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sz="2800" dirty="0" smtClean="0"/>
              <a:t>Research and Development &amp; Upcoming activities</a:t>
            </a:r>
            <a:endParaRPr lang="en-US" sz="2800" dirty="0"/>
          </a:p>
        </p:txBody>
      </p:sp>
      <p:sp>
        <p:nvSpPr>
          <p:cNvPr id="3" name="Content Placeholder 2"/>
          <p:cNvSpPr>
            <a:spLocks noGrp="1"/>
          </p:cNvSpPr>
          <p:nvPr>
            <p:ph idx="1"/>
          </p:nvPr>
        </p:nvSpPr>
        <p:spPr/>
        <p:txBody>
          <a:bodyPr/>
          <a:lstStyle/>
          <a:p>
            <a:r>
              <a:rPr lang="en-US" sz="2000" dirty="0" smtClean="0">
                <a:latin typeface="Calibri" pitchFamily="34" charset="0"/>
              </a:rPr>
              <a:t>First phase of R &amp;D project on Sustainability research is nearing completion started in collaboration with Columbia University. The project works on</a:t>
            </a:r>
          </a:p>
          <a:p>
            <a:pPr lvl="1"/>
            <a:r>
              <a:rPr lang="en-US" sz="2000" dirty="0" smtClean="0">
                <a:latin typeface="Calibri" pitchFamily="34" charset="0"/>
              </a:rPr>
              <a:t>Rain water Harvesting &amp; Ground Water Recharge</a:t>
            </a:r>
          </a:p>
          <a:p>
            <a:pPr lvl="1"/>
            <a:r>
              <a:rPr lang="en-US" sz="2000" dirty="0" smtClean="0">
                <a:latin typeface="Calibri" pitchFamily="34" charset="0"/>
              </a:rPr>
              <a:t>Using mines pit water for drinking  purpose</a:t>
            </a:r>
          </a:p>
          <a:p>
            <a:r>
              <a:rPr lang="en-US" sz="2000" dirty="0" smtClean="0">
                <a:latin typeface="Calibri" pitchFamily="34" charset="0"/>
              </a:rPr>
              <a:t>Aerobic Bio-Toilet piloted in collaboration with Stone Biotech </a:t>
            </a:r>
          </a:p>
          <a:p>
            <a:pPr lvl="1"/>
            <a:r>
              <a:rPr lang="en-US" sz="2000" dirty="0" err="1" smtClean="0">
                <a:latin typeface="Calibri" pitchFamily="34" charset="0"/>
              </a:rPr>
              <a:t>Deoghar</a:t>
            </a:r>
            <a:r>
              <a:rPr lang="en-US" sz="2000" dirty="0" smtClean="0">
                <a:latin typeface="Calibri" pitchFamily="34" charset="0"/>
              </a:rPr>
              <a:t> </a:t>
            </a:r>
            <a:r>
              <a:rPr lang="en-US" sz="2000" dirty="0" err="1" smtClean="0">
                <a:latin typeface="Calibri" pitchFamily="34" charset="0"/>
              </a:rPr>
              <a:t>Shravani</a:t>
            </a:r>
            <a:r>
              <a:rPr lang="en-US" sz="2000" dirty="0" smtClean="0">
                <a:latin typeface="Calibri" pitchFamily="34" charset="0"/>
              </a:rPr>
              <a:t> </a:t>
            </a:r>
            <a:r>
              <a:rPr lang="en-US" sz="2000" dirty="0" err="1" smtClean="0">
                <a:latin typeface="Calibri" pitchFamily="34" charset="0"/>
              </a:rPr>
              <a:t>mela</a:t>
            </a:r>
            <a:endParaRPr lang="en-US" sz="2000" dirty="0" smtClean="0">
              <a:latin typeface="Calibri" pitchFamily="34" charset="0"/>
            </a:endParaRPr>
          </a:p>
          <a:p>
            <a:pPr lvl="1"/>
            <a:r>
              <a:rPr lang="en-US" sz="2000" dirty="0" smtClean="0">
                <a:latin typeface="Calibri" pitchFamily="34" charset="0"/>
              </a:rPr>
              <a:t>Scaling up proposed in Community Toilets </a:t>
            </a:r>
          </a:p>
          <a:p>
            <a:r>
              <a:rPr lang="en-US" sz="2000" dirty="0" smtClean="0">
                <a:latin typeface="Calibri" pitchFamily="34" charset="0"/>
              </a:rPr>
              <a:t>4 Anaerobic Bio toilet is proposed to be piloted in 4 community toilets on pilot basis with facilitation from UNICEF </a:t>
            </a:r>
          </a:p>
          <a:p>
            <a:pPr lvl="1"/>
            <a:r>
              <a:rPr lang="en-US" sz="2000" dirty="0" smtClean="0">
                <a:latin typeface="Calibri" pitchFamily="34" charset="0"/>
              </a:rPr>
              <a:t>Ranchi, </a:t>
            </a:r>
            <a:r>
              <a:rPr lang="en-US" sz="2000" dirty="0" err="1" smtClean="0">
                <a:latin typeface="Calibri" pitchFamily="34" charset="0"/>
              </a:rPr>
              <a:t>Hazaribag</a:t>
            </a:r>
            <a:r>
              <a:rPr lang="en-US" sz="2000" dirty="0" smtClean="0">
                <a:latin typeface="Calibri" pitchFamily="34" charset="0"/>
              </a:rPr>
              <a:t>, West Singhbhum and </a:t>
            </a:r>
            <a:r>
              <a:rPr lang="en-US" sz="2000" dirty="0" err="1" smtClean="0">
                <a:latin typeface="Calibri" pitchFamily="34" charset="0"/>
              </a:rPr>
              <a:t>Gumla</a:t>
            </a:r>
            <a:endParaRPr lang="en-US" sz="2000" dirty="0" smtClean="0">
              <a:latin typeface="Calibri" pitchFamily="34" charset="0"/>
            </a:endParaRPr>
          </a:p>
          <a:p>
            <a:r>
              <a:rPr lang="en-US" sz="1800" dirty="0" smtClean="0"/>
              <a:t>Training on Accounts maintenance by </a:t>
            </a:r>
            <a:r>
              <a:rPr lang="en-US" sz="1800" dirty="0" err="1" smtClean="0"/>
              <a:t>Jal</a:t>
            </a:r>
            <a:r>
              <a:rPr lang="en-US" sz="1800" dirty="0" smtClean="0"/>
              <a:t> </a:t>
            </a:r>
            <a:r>
              <a:rPr lang="en-US" sz="1800" dirty="0" err="1" smtClean="0"/>
              <a:t>Sahiya</a:t>
            </a:r>
            <a:endParaRPr lang="en-US" sz="1800" dirty="0" smtClean="0"/>
          </a:p>
          <a:p>
            <a:r>
              <a:rPr lang="en-US" sz="1800" dirty="0" smtClean="0"/>
              <a:t>Orientation Training of MLA &amp; MPs on WASH issues</a:t>
            </a:r>
          </a:p>
          <a:p>
            <a:pPr lvl="1"/>
            <a:endParaRPr lang="en-US" sz="2000" dirty="0" smtClean="0">
              <a:latin typeface="Calibri" pitchFamily="34" charset="0"/>
            </a:endParaRPr>
          </a:p>
          <a:p>
            <a:endParaRPr lang="en-US" dirty="0" smtClean="0"/>
          </a:p>
          <a:p>
            <a:endParaRPr lang="en-US" dirty="0"/>
          </a:p>
        </p:txBody>
      </p:sp>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IN" sz="3200" dirty="0" smtClean="0"/>
              <a:t>Mission, Objective and Strategic Approach</a:t>
            </a:r>
            <a:endParaRPr lang="en-IN" sz="3200" dirty="0"/>
          </a:p>
        </p:txBody>
      </p:sp>
      <p:sp>
        <p:nvSpPr>
          <p:cNvPr id="3" name="Content Placeholder 2"/>
          <p:cNvSpPr>
            <a:spLocks noGrp="1"/>
          </p:cNvSpPr>
          <p:nvPr>
            <p:ph sz="quarter" idx="1"/>
          </p:nvPr>
        </p:nvSpPr>
        <p:spPr>
          <a:xfrm>
            <a:off x="612648" y="1600201"/>
            <a:ext cx="8153400" cy="4038600"/>
          </a:xfrm>
        </p:spPr>
        <p:txBody>
          <a:bodyPr>
            <a:normAutofit/>
          </a:bodyPr>
          <a:lstStyle/>
          <a:p>
            <a:r>
              <a:rPr lang="en-US" sz="2400" dirty="0" smtClean="0">
                <a:latin typeface="Calibri" pitchFamily="34" charset="0"/>
              </a:rPr>
              <a:t>Mission 2017: 12</a:t>
            </a:r>
            <a:r>
              <a:rPr lang="en-US" sz="2400" baseline="30000" dirty="0" smtClean="0">
                <a:latin typeface="Calibri" pitchFamily="34" charset="0"/>
              </a:rPr>
              <a:t>th</a:t>
            </a:r>
            <a:r>
              <a:rPr lang="en-US" sz="2400" dirty="0" smtClean="0">
                <a:latin typeface="Calibri" pitchFamily="34" charset="0"/>
              </a:rPr>
              <a:t> Five Year Plan Period  </a:t>
            </a:r>
          </a:p>
          <a:p>
            <a:pPr lvl="1"/>
            <a:r>
              <a:rPr lang="en-US" sz="2400" dirty="0" smtClean="0">
                <a:latin typeface="Calibri" pitchFamily="34" charset="0"/>
              </a:rPr>
              <a:t>45% coverage through </a:t>
            </a:r>
            <a:r>
              <a:rPr lang="en-US" sz="2400" dirty="0">
                <a:latin typeface="Calibri" pitchFamily="34" charset="0"/>
              </a:rPr>
              <a:t>Rural Pipe Water Supply </a:t>
            </a:r>
            <a:endParaRPr lang="en-US" sz="2400" dirty="0" smtClean="0">
              <a:latin typeface="Calibri" pitchFamily="34" charset="0"/>
            </a:endParaRPr>
          </a:p>
          <a:p>
            <a:pPr lvl="1"/>
            <a:r>
              <a:rPr lang="en-US" sz="2400" dirty="0" smtClean="0">
                <a:latin typeface="Calibri" pitchFamily="34" charset="0"/>
              </a:rPr>
              <a:t>80% Coverage through </a:t>
            </a:r>
            <a:r>
              <a:rPr lang="en-US" sz="2400" dirty="0">
                <a:latin typeface="Calibri" pitchFamily="34" charset="0"/>
              </a:rPr>
              <a:t>Sustainable Sanitation </a:t>
            </a:r>
            <a:r>
              <a:rPr lang="en-US" sz="2400" dirty="0" smtClean="0">
                <a:latin typeface="Calibri" pitchFamily="34" charset="0"/>
              </a:rPr>
              <a:t>facilities</a:t>
            </a:r>
          </a:p>
          <a:p>
            <a:pPr marL="88900" lvl="1" indent="277813"/>
            <a:r>
              <a:rPr lang="en-IN" sz="2400" dirty="0" smtClean="0">
                <a:latin typeface="Calibri" pitchFamily="34" charset="0"/>
              </a:rPr>
              <a:t>Strategy: </a:t>
            </a:r>
          </a:p>
          <a:p>
            <a:pPr lvl="1"/>
            <a:r>
              <a:rPr lang="en-IN" sz="2400" dirty="0" smtClean="0">
                <a:latin typeface="Calibri" pitchFamily="34" charset="0"/>
              </a:rPr>
              <a:t>Devolution of Power to Panchayet </a:t>
            </a:r>
          </a:p>
          <a:p>
            <a:pPr lvl="1"/>
            <a:r>
              <a:rPr lang="en-IN" sz="2400" dirty="0" smtClean="0">
                <a:latin typeface="Calibri" pitchFamily="34" charset="0"/>
              </a:rPr>
              <a:t>Institutional Reform and Restructuring </a:t>
            </a:r>
          </a:p>
          <a:p>
            <a:pPr lvl="1"/>
            <a:r>
              <a:rPr lang="en-IN" sz="2400" dirty="0" smtClean="0">
                <a:latin typeface="Calibri" pitchFamily="34" charset="0"/>
              </a:rPr>
              <a:t>Technical Backstopping</a:t>
            </a:r>
          </a:p>
          <a:p>
            <a:pPr lvl="1"/>
            <a:r>
              <a:rPr lang="en-IN" sz="2400" dirty="0" smtClean="0">
                <a:latin typeface="Calibri" pitchFamily="34" charset="0"/>
              </a:rPr>
              <a:t>Stakeholder Engagement</a:t>
            </a:r>
          </a:p>
          <a:p>
            <a:pPr lvl="1"/>
            <a:r>
              <a:rPr lang="en-IN" sz="2400" dirty="0" smtClean="0">
                <a:latin typeface="Calibri" pitchFamily="34" charset="0"/>
              </a:rPr>
              <a:t>Process Innovations encouraging last person participation</a:t>
            </a:r>
          </a:p>
          <a:p>
            <a:pPr lvl="1"/>
            <a:endParaRPr lang="en-IN" dirty="0"/>
          </a:p>
          <a:p>
            <a:endParaRPr lang="en-IN" dirty="0"/>
          </a:p>
          <a:p>
            <a:endParaRPr lang="en-IN" dirty="0"/>
          </a:p>
        </p:txBody>
      </p:sp>
      <p:sp>
        <p:nvSpPr>
          <p:cNvPr id="4" name="Rectangle 3"/>
          <p:cNvSpPr/>
          <p:nvPr/>
        </p:nvSpPr>
        <p:spPr>
          <a:xfrm>
            <a:off x="2634041" y="5847423"/>
            <a:ext cx="3979359" cy="461665"/>
          </a:xfrm>
          <a:prstGeom prst="rect">
            <a:avLst/>
          </a:prstGeom>
        </p:spPr>
        <p:txBody>
          <a:bodyPr wrap="none">
            <a:spAutoFit/>
          </a:bodyPr>
          <a:lstStyle/>
          <a:p>
            <a:r>
              <a:rPr lang="en-IN" dirty="0"/>
              <a:t>Innovate </a:t>
            </a:r>
            <a:r>
              <a:rPr lang="en-IN" dirty="0" smtClean="0"/>
              <a:t>, INNOVATE  </a:t>
            </a:r>
            <a:r>
              <a:rPr lang="en-IN" dirty="0"/>
              <a:t>and </a:t>
            </a:r>
            <a:r>
              <a:rPr lang="en-IN" sz="2400" dirty="0" smtClean="0"/>
              <a:t>INNOVATE</a:t>
            </a:r>
            <a:endParaRPr lang="en-IN" sz="2400" dirty="0"/>
          </a:p>
        </p:txBody>
      </p:sp>
    </p:spTree>
    <p:extLst>
      <p:ext uri="{BB962C8B-B14F-4D97-AF65-F5344CB8AC3E}">
        <p14:creationId xmlns="" xmlns:p14="http://schemas.microsoft.com/office/powerpoint/2010/main" val="128859461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3200" dirty="0" smtClean="0"/>
              <a:t>Devolution of Power to Panchayet : Greater Accountability</a:t>
            </a:r>
            <a:endParaRPr lang="en-US" sz="3200" dirty="0"/>
          </a:p>
        </p:txBody>
      </p:sp>
      <p:graphicFrame>
        <p:nvGraphicFramePr>
          <p:cNvPr id="5" name="Table 4"/>
          <p:cNvGraphicFramePr>
            <a:graphicFrameLocks noGrp="1"/>
          </p:cNvGraphicFramePr>
          <p:nvPr/>
        </p:nvGraphicFramePr>
        <p:xfrm>
          <a:off x="304800" y="1524000"/>
          <a:ext cx="8610600" cy="4472928"/>
        </p:xfrm>
        <a:graphic>
          <a:graphicData uri="http://schemas.openxmlformats.org/drawingml/2006/table">
            <a:tbl>
              <a:tblPr>
                <a:tableStyleId>{2A488322-F2BA-4B5B-9748-0D474271808F}</a:tableStyleId>
              </a:tblPr>
              <a:tblGrid>
                <a:gridCol w="1135463"/>
                <a:gridCol w="2293537"/>
                <a:gridCol w="2971800"/>
                <a:gridCol w="2209800"/>
              </a:tblGrid>
              <a:tr h="135888">
                <a:tc>
                  <a:txBody>
                    <a:bodyPr/>
                    <a:lstStyle/>
                    <a:p>
                      <a:pPr algn="l" fontAlgn="t"/>
                      <a:r>
                        <a:rPr lang="en-IN" sz="1600" u="none" strike="noStrike" dirty="0"/>
                        <a:t>Institution </a:t>
                      </a:r>
                      <a:endParaRPr lang="en-US" sz="1600" b="0" i="0" u="none" strike="noStrike" dirty="0">
                        <a:solidFill>
                          <a:srgbClr val="000000"/>
                        </a:solidFill>
                        <a:latin typeface="Calibri"/>
                      </a:endParaRPr>
                    </a:p>
                  </a:txBody>
                  <a:tcPr marL="3160" marR="3160" marT="2739" marB="0">
                    <a:solidFill>
                      <a:srgbClr val="92D050"/>
                    </a:solidFill>
                  </a:tcPr>
                </a:tc>
                <a:tc>
                  <a:txBody>
                    <a:bodyPr/>
                    <a:lstStyle/>
                    <a:p>
                      <a:pPr algn="l" fontAlgn="t"/>
                      <a:r>
                        <a:rPr lang="en-IN" sz="1600" u="none" strike="noStrike"/>
                        <a:t>Fund </a:t>
                      </a:r>
                      <a:endParaRPr lang="en-US" sz="1600" b="0" i="0" u="none" strike="noStrike">
                        <a:solidFill>
                          <a:srgbClr val="000000"/>
                        </a:solidFill>
                        <a:latin typeface="Calibri"/>
                      </a:endParaRPr>
                    </a:p>
                  </a:txBody>
                  <a:tcPr marL="3160" marR="3160" marT="3160" marB="0">
                    <a:solidFill>
                      <a:srgbClr val="92D050"/>
                    </a:solidFill>
                  </a:tcPr>
                </a:tc>
                <a:tc>
                  <a:txBody>
                    <a:bodyPr/>
                    <a:lstStyle/>
                    <a:p>
                      <a:pPr algn="l" fontAlgn="t"/>
                      <a:r>
                        <a:rPr lang="en-IN" sz="1600" u="none" strike="noStrike"/>
                        <a:t>Function </a:t>
                      </a:r>
                      <a:endParaRPr lang="en-US" sz="1600" b="0" i="0" u="none" strike="noStrike">
                        <a:solidFill>
                          <a:srgbClr val="000000"/>
                        </a:solidFill>
                        <a:latin typeface="Calibri"/>
                      </a:endParaRPr>
                    </a:p>
                  </a:txBody>
                  <a:tcPr marL="3160" marR="3160" marT="3160" marB="0">
                    <a:solidFill>
                      <a:srgbClr val="92D050"/>
                    </a:solidFill>
                  </a:tcPr>
                </a:tc>
                <a:tc>
                  <a:txBody>
                    <a:bodyPr/>
                    <a:lstStyle/>
                    <a:p>
                      <a:pPr algn="l" fontAlgn="t"/>
                      <a:r>
                        <a:rPr lang="en-IN" sz="1600" u="none" strike="noStrike" dirty="0"/>
                        <a:t>Functionary </a:t>
                      </a:r>
                      <a:endParaRPr lang="en-US" sz="1600" b="0" i="0" u="none" strike="noStrike" dirty="0">
                        <a:solidFill>
                          <a:srgbClr val="000000"/>
                        </a:solidFill>
                        <a:latin typeface="Calibri"/>
                      </a:endParaRPr>
                    </a:p>
                  </a:txBody>
                  <a:tcPr marL="3160" marR="3160" marT="3160" marB="0">
                    <a:solidFill>
                      <a:srgbClr val="92D050"/>
                    </a:solidFill>
                  </a:tcPr>
                </a:tc>
              </a:tr>
              <a:tr h="401344">
                <a:tc>
                  <a:txBody>
                    <a:bodyPr/>
                    <a:lstStyle/>
                    <a:p>
                      <a:pPr algn="l" fontAlgn="t"/>
                      <a:r>
                        <a:rPr lang="en-IN" sz="1600" u="none" strike="noStrike"/>
                        <a:t>Common to All Tiers</a:t>
                      </a:r>
                      <a:endParaRPr lang="en-US" sz="1600" b="0" i="0" u="none" strike="noStrike">
                        <a:solidFill>
                          <a:srgbClr val="000000"/>
                        </a:solidFill>
                        <a:latin typeface="Calibri"/>
                      </a:endParaRPr>
                    </a:p>
                  </a:txBody>
                  <a:tcPr marL="3160" marR="3160" marT="3160" marB="0"/>
                </a:tc>
                <a:tc>
                  <a:txBody>
                    <a:bodyPr/>
                    <a:lstStyle/>
                    <a:p>
                      <a:pPr algn="l" fontAlgn="t"/>
                      <a:r>
                        <a:rPr lang="en-IN" sz="1600" u="none" strike="noStrike"/>
                        <a:t>Administrative Sanction of Schemes</a:t>
                      </a:r>
                      <a:endParaRPr lang="en-US" sz="1600" b="0" i="0" u="none" strike="noStrike">
                        <a:solidFill>
                          <a:srgbClr val="000000"/>
                        </a:solidFill>
                        <a:latin typeface="Calibri"/>
                      </a:endParaRPr>
                    </a:p>
                  </a:txBody>
                  <a:tcPr marL="3160" marR="3160" marT="3160" marB="0"/>
                </a:tc>
                <a:tc>
                  <a:txBody>
                    <a:bodyPr/>
                    <a:lstStyle/>
                    <a:p>
                      <a:pPr algn="l" fontAlgn="t"/>
                      <a:r>
                        <a:rPr lang="en-US" sz="1600" u="none" strike="noStrike"/>
                        <a:t> </a:t>
                      </a:r>
                      <a:endParaRPr lang="en-US" sz="1600" b="0" i="0" u="none" strike="noStrike">
                        <a:solidFill>
                          <a:srgbClr val="000000"/>
                        </a:solidFill>
                        <a:latin typeface="Calibri"/>
                      </a:endParaRPr>
                    </a:p>
                  </a:txBody>
                  <a:tcPr marL="3160" marR="3160" marT="3160" marB="0"/>
                </a:tc>
                <a:tc>
                  <a:txBody>
                    <a:bodyPr/>
                    <a:lstStyle/>
                    <a:p>
                      <a:pPr algn="l" fontAlgn="t"/>
                      <a:r>
                        <a:rPr lang="en-IN" sz="1600" u="none" strike="noStrike"/>
                        <a:t>Recommendation of Disciplinary Action</a:t>
                      </a:r>
                      <a:endParaRPr lang="en-US" sz="1600" b="0" i="0" u="none" strike="noStrike">
                        <a:solidFill>
                          <a:srgbClr val="000000"/>
                        </a:solidFill>
                        <a:latin typeface="Calibri"/>
                      </a:endParaRPr>
                    </a:p>
                  </a:txBody>
                  <a:tcPr marL="3160" marR="3160" marT="3160" marB="0"/>
                </a:tc>
              </a:tr>
              <a:tr h="265456">
                <a:tc rowSpan="3">
                  <a:txBody>
                    <a:bodyPr/>
                    <a:lstStyle/>
                    <a:p>
                      <a:pPr algn="l" fontAlgn="t"/>
                      <a:r>
                        <a:rPr lang="en-IN" sz="1600" u="none" strike="noStrike"/>
                        <a:t>Gram Panchayat </a:t>
                      </a:r>
                      <a:endParaRPr lang="en-US" sz="1600" b="0" i="0" u="none" strike="noStrike">
                        <a:solidFill>
                          <a:srgbClr val="000000"/>
                        </a:solidFill>
                        <a:latin typeface="Calibri"/>
                      </a:endParaRPr>
                    </a:p>
                  </a:txBody>
                  <a:tcPr marL="3160" marR="3160" marT="3160" marB="0"/>
                </a:tc>
                <a:tc rowSpan="3">
                  <a:txBody>
                    <a:bodyPr/>
                    <a:lstStyle/>
                    <a:p>
                      <a:pPr algn="l" fontAlgn="t"/>
                      <a:r>
                        <a:rPr lang="en-IN" sz="1600" u="none" strike="noStrike" dirty="0"/>
                        <a:t>less than Financial outlay of Rs.10 </a:t>
                      </a:r>
                      <a:r>
                        <a:rPr lang="en-IN" sz="1600" u="none" strike="noStrike" dirty="0" err="1"/>
                        <a:t>Lakh</a:t>
                      </a:r>
                      <a:r>
                        <a:rPr lang="en-IN" sz="1600" u="none" strike="noStrike" dirty="0"/>
                        <a:t> </a:t>
                      </a:r>
                      <a:endParaRPr lang="en-US" sz="1600" b="0" i="0" u="none" strike="noStrike" dirty="0">
                        <a:solidFill>
                          <a:srgbClr val="000000"/>
                        </a:solidFill>
                        <a:latin typeface="Calibri"/>
                      </a:endParaRPr>
                    </a:p>
                  </a:txBody>
                  <a:tcPr marL="3160" marR="3160" marT="3160" marB="0"/>
                </a:tc>
                <a:tc>
                  <a:txBody>
                    <a:bodyPr/>
                    <a:lstStyle/>
                    <a:p>
                      <a:pPr algn="l" fontAlgn="t"/>
                      <a:r>
                        <a:rPr lang="en-US" sz="1600" u="none" strike="noStrike" dirty="0"/>
                        <a:t>Planning Single Village Scheme</a:t>
                      </a:r>
                      <a:endParaRPr lang="en-US" sz="1600" b="0" i="0" u="none" strike="noStrike" dirty="0">
                        <a:solidFill>
                          <a:srgbClr val="000000"/>
                        </a:solidFill>
                        <a:latin typeface="Calibri"/>
                      </a:endParaRPr>
                    </a:p>
                  </a:txBody>
                  <a:tcPr marL="3160" marR="3160" marT="3160" marB="0"/>
                </a:tc>
                <a:tc rowSpan="3">
                  <a:txBody>
                    <a:bodyPr/>
                    <a:lstStyle/>
                    <a:p>
                      <a:pPr algn="l" fontAlgn="t"/>
                      <a:r>
                        <a:rPr lang="en-IN" sz="1600" u="none" strike="noStrike"/>
                        <a:t>Casual Leave and Administrative control of Plumber, Pump Operator, Hand Pump Mechanic </a:t>
                      </a:r>
                      <a:endParaRPr lang="en-US" sz="1600" b="0" i="0" u="none" strike="noStrike">
                        <a:solidFill>
                          <a:srgbClr val="000000"/>
                        </a:solidFill>
                        <a:latin typeface="Calibri"/>
                      </a:endParaRPr>
                    </a:p>
                  </a:txBody>
                  <a:tcPr marL="3160" marR="3160" marT="3160" marB="0"/>
                </a:tc>
              </a:tr>
              <a:tr h="929095">
                <a:tc vMerge="1">
                  <a:txBody>
                    <a:bodyPr/>
                    <a:lstStyle/>
                    <a:p>
                      <a:endParaRPr lang="en-US"/>
                    </a:p>
                  </a:txBody>
                  <a:tcPr/>
                </a:tc>
                <a:tc vMerge="1">
                  <a:txBody>
                    <a:bodyPr/>
                    <a:lstStyle/>
                    <a:p>
                      <a:endParaRPr lang="en-US"/>
                    </a:p>
                  </a:txBody>
                  <a:tcPr/>
                </a:tc>
                <a:tc>
                  <a:txBody>
                    <a:bodyPr/>
                    <a:lstStyle/>
                    <a:p>
                      <a:pPr algn="l" fontAlgn="t"/>
                      <a:r>
                        <a:rPr lang="en-US" sz="1600" u="none" strike="noStrike" dirty="0"/>
                        <a:t>Site Selection and Program Implementation for DT, PWS, Sanitation, Water Shed and Check </a:t>
                      </a:r>
                      <a:r>
                        <a:rPr lang="en-US" sz="1600" u="none" strike="noStrike" dirty="0" smtClean="0"/>
                        <a:t>Dam</a:t>
                      </a:r>
                      <a:endParaRPr lang="en-US" sz="1600" b="0" i="0" u="none" strike="noStrike" dirty="0">
                        <a:solidFill>
                          <a:srgbClr val="000000"/>
                        </a:solidFill>
                        <a:latin typeface="Calibri"/>
                      </a:endParaRPr>
                    </a:p>
                  </a:txBody>
                  <a:tcPr marL="3160" marR="3160" marT="3160" marB="0"/>
                </a:tc>
                <a:tc vMerge="1">
                  <a:txBody>
                    <a:bodyPr/>
                    <a:lstStyle/>
                    <a:p>
                      <a:endParaRPr lang="en-US"/>
                    </a:p>
                  </a:txBody>
                  <a:tcPr/>
                </a:tc>
              </a:tr>
              <a:tr h="534072">
                <a:tc vMerge="1">
                  <a:txBody>
                    <a:bodyPr/>
                    <a:lstStyle/>
                    <a:p>
                      <a:endParaRPr lang="en-US"/>
                    </a:p>
                  </a:txBody>
                  <a:tcPr/>
                </a:tc>
                <a:tc vMerge="1">
                  <a:txBody>
                    <a:bodyPr/>
                    <a:lstStyle/>
                    <a:p>
                      <a:endParaRPr lang="en-US"/>
                    </a:p>
                  </a:txBody>
                  <a:tcPr/>
                </a:tc>
                <a:tc>
                  <a:txBody>
                    <a:bodyPr/>
                    <a:lstStyle/>
                    <a:p>
                      <a:pPr algn="l" fontAlgn="t"/>
                      <a:r>
                        <a:rPr lang="en-US" sz="1600" u="none" strike="noStrike" dirty="0"/>
                        <a:t>Collecting Fees for Water Utilization and WASH Pollution</a:t>
                      </a:r>
                      <a:endParaRPr lang="en-US" sz="1600" b="0" i="0" u="none" strike="noStrike" dirty="0">
                        <a:solidFill>
                          <a:srgbClr val="000000"/>
                        </a:solidFill>
                        <a:latin typeface="Calibri"/>
                      </a:endParaRPr>
                    </a:p>
                  </a:txBody>
                  <a:tcPr marL="3160" marR="3160" marT="3160" marB="0"/>
                </a:tc>
                <a:tc vMerge="1">
                  <a:txBody>
                    <a:bodyPr/>
                    <a:lstStyle/>
                    <a:p>
                      <a:endParaRPr lang="en-US"/>
                    </a:p>
                  </a:txBody>
                  <a:tcPr/>
                </a:tc>
              </a:tr>
              <a:tr h="932255">
                <a:tc>
                  <a:txBody>
                    <a:bodyPr/>
                    <a:lstStyle/>
                    <a:p>
                      <a:pPr algn="l" fontAlgn="t"/>
                      <a:r>
                        <a:rPr lang="en-IN" sz="1600" u="none" strike="noStrike" dirty="0" err="1"/>
                        <a:t>Panchayat</a:t>
                      </a:r>
                      <a:r>
                        <a:rPr lang="en-IN" sz="1600" u="none" strike="noStrike" dirty="0"/>
                        <a:t> </a:t>
                      </a:r>
                      <a:r>
                        <a:rPr lang="en-IN" sz="1600" u="none" strike="noStrike" dirty="0" err="1"/>
                        <a:t>Samiti</a:t>
                      </a:r>
                      <a:r>
                        <a:rPr lang="en-IN" sz="1600" u="none" strike="noStrike" dirty="0"/>
                        <a:t> </a:t>
                      </a:r>
                      <a:endParaRPr lang="en-US" sz="1600" b="0" i="0" u="none" strike="noStrike" dirty="0">
                        <a:solidFill>
                          <a:srgbClr val="000000"/>
                        </a:solidFill>
                        <a:latin typeface="Calibri"/>
                      </a:endParaRPr>
                    </a:p>
                  </a:txBody>
                  <a:tcPr marL="3160" marR="3160" marT="3160" marB="0"/>
                </a:tc>
                <a:tc>
                  <a:txBody>
                    <a:bodyPr/>
                    <a:lstStyle/>
                    <a:p>
                      <a:pPr algn="l" fontAlgn="t"/>
                      <a:r>
                        <a:rPr lang="en-IN" sz="1600" u="none" strike="noStrike"/>
                        <a:t>Administrative Sanction of Schemes with Financial outlay of Rs.10 Lakh to 25 Lakh </a:t>
                      </a:r>
                      <a:endParaRPr lang="en-US" sz="1600" b="0" i="0" u="none" strike="noStrike">
                        <a:solidFill>
                          <a:srgbClr val="000000"/>
                        </a:solidFill>
                        <a:latin typeface="Calibri"/>
                      </a:endParaRPr>
                    </a:p>
                  </a:txBody>
                  <a:tcPr marL="3160" marR="3160" marT="3160" marB="0"/>
                </a:tc>
                <a:tc>
                  <a:txBody>
                    <a:bodyPr/>
                    <a:lstStyle/>
                    <a:p>
                      <a:pPr algn="l" fontAlgn="t"/>
                      <a:r>
                        <a:rPr lang="en-US" sz="1600" u="none" strike="noStrike"/>
                        <a:t>Planning of Multi Panchayet Schemes in the Same block and Monitoring of scheme Implementation</a:t>
                      </a:r>
                      <a:endParaRPr lang="en-US" sz="1600" b="0" i="0" u="none" strike="noStrike">
                        <a:solidFill>
                          <a:srgbClr val="000000"/>
                        </a:solidFill>
                        <a:latin typeface="Calibri"/>
                      </a:endParaRPr>
                    </a:p>
                  </a:txBody>
                  <a:tcPr marL="3160" marR="3160" marT="3160" marB="0"/>
                </a:tc>
                <a:tc>
                  <a:txBody>
                    <a:bodyPr/>
                    <a:lstStyle/>
                    <a:p>
                      <a:pPr algn="l" fontAlgn="t"/>
                      <a:r>
                        <a:rPr lang="en-IN" sz="1600" u="none" strike="noStrike"/>
                        <a:t>Casual Leave and Administrative control of Junior Engineer and Assistant Engineer </a:t>
                      </a:r>
                      <a:endParaRPr lang="en-US" sz="1600" b="0" i="0" u="none" strike="noStrike">
                        <a:solidFill>
                          <a:srgbClr val="000000"/>
                        </a:solidFill>
                        <a:latin typeface="Calibri"/>
                      </a:endParaRPr>
                    </a:p>
                  </a:txBody>
                  <a:tcPr marL="3160" marR="3160" marT="3160" marB="0"/>
                </a:tc>
              </a:tr>
              <a:tr h="865891">
                <a:tc>
                  <a:txBody>
                    <a:bodyPr/>
                    <a:lstStyle/>
                    <a:p>
                      <a:pPr algn="l" fontAlgn="t"/>
                      <a:r>
                        <a:rPr lang="en-IN" sz="1600" u="none" strike="noStrike"/>
                        <a:t>Zila Parishad </a:t>
                      </a:r>
                      <a:endParaRPr lang="en-US" sz="1600" b="0" i="0" u="none" strike="noStrike">
                        <a:solidFill>
                          <a:srgbClr val="000000"/>
                        </a:solidFill>
                        <a:latin typeface="Calibri"/>
                      </a:endParaRPr>
                    </a:p>
                  </a:txBody>
                  <a:tcPr marL="3160" marR="3160" marT="3160" marB="0"/>
                </a:tc>
                <a:tc>
                  <a:txBody>
                    <a:bodyPr/>
                    <a:lstStyle/>
                    <a:p>
                      <a:pPr algn="l" fontAlgn="t"/>
                      <a:r>
                        <a:rPr lang="en-IN" sz="1600" u="none" strike="noStrike"/>
                        <a:t>Administrative Sanction of Schemes with Financial outlay above Rs.25 Lakh to 50 Lakh </a:t>
                      </a:r>
                      <a:endParaRPr lang="en-US" sz="1600" b="0" i="0" u="none" strike="noStrike">
                        <a:solidFill>
                          <a:srgbClr val="000000"/>
                        </a:solidFill>
                        <a:latin typeface="Calibri"/>
                      </a:endParaRPr>
                    </a:p>
                  </a:txBody>
                  <a:tcPr marL="3160" marR="3160" marT="3160" marB="0"/>
                </a:tc>
                <a:tc>
                  <a:txBody>
                    <a:bodyPr/>
                    <a:lstStyle/>
                    <a:p>
                      <a:pPr algn="l" fontAlgn="t"/>
                      <a:r>
                        <a:rPr lang="en-US" sz="1600" u="none" strike="noStrike"/>
                        <a:t>Planning of Multi Block Schemes in the Same District and Monitoring of Scheme Implemntation</a:t>
                      </a:r>
                      <a:endParaRPr lang="en-US" sz="1600" b="0" i="0" u="none" strike="noStrike">
                        <a:solidFill>
                          <a:srgbClr val="000000"/>
                        </a:solidFill>
                        <a:latin typeface="Calibri"/>
                      </a:endParaRPr>
                    </a:p>
                  </a:txBody>
                  <a:tcPr marL="3160" marR="3160" marT="3160" marB="0"/>
                </a:tc>
                <a:tc>
                  <a:txBody>
                    <a:bodyPr/>
                    <a:lstStyle/>
                    <a:p>
                      <a:pPr algn="l" fontAlgn="t"/>
                      <a:r>
                        <a:rPr lang="en-IN" sz="1600" u="none" strike="noStrike" dirty="0"/>
                        <a:t>Casual Leave and Administrative control of Executive Engineer </a:t>
                      </a:r>
                      <a:endParaRPr lang="en-US" sz="1600" b="0" i="0" u="none" strike="noStrike" dirty="0">
                        <a:solidFill>
                          <a:srgbClr val="000000"/>
                        </a:solidFill>
                        <a:latin typeface="Calibri"/>
                      </a:endParaRPr>
                    </a:p>
                  </a:txBody>
                  <a:tcPr marL="3160" marR="3160" marT="3160" marB="0"/>
                </a:tc>
              </a:tr>
            </a:tbl>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N" sz="3100" dirty="0" smtClean="0"/>
              <a:t>Institutional Reform and Restructuring: Trained and Qualified HR to enhance outreach</a:t>
            </a:r>
            <a:r>
              <a:rPr lang="en-IN" dirty="0" smtClean="0"/>
              <a:t>  </a:t>
            </a:r>
            <a:endParaRPr lang="en-IN" dirty="0"/>
          </a:p>
        </p:txBody>
      </p:sp>
      <p:sp>
        <p:nvSpPr>
          <p:cNvPr id="3" name="Content Placeholder 2"/>
          <p:cNvSpPr>
            <a:spLocks noGrp="1"/>
          </p:cNvSpPr>
          <p:nvPr>
            <p:ph sz="quarter" idx="1"/>
          </p:nvPr>
        </p:nvSpPr>
        <p:spPr/>
        <p:txBody>
          <a:bodyPr>
            <a:normAutofit fontScale="62500" lnSpcReduction="20000"/>
          </a:bodyPr>
          <a:lstStyle/>
          <a:p>
            <a:pPr lvl="0"/>
            <a:r>
              <a:rPr lang="en-US" dirty="0" smtClean="0"/>
              <a:t>Placement of Institutional Structure Up to the Last Mile </a:t>
            </a:r>
          </a:p>
          <a:p>
            <a:pPr lvl="0"/>
            <a:r>
              <a:rPr lang="en-US" dirty="0" smtClean="0"/>
              <a:t>Formation </a:t>
            </a:r>
            <a:r>
              <a:rPr lang="en-US" dirty="0"/>
              <a:t>of Women led Village Water and Sanitation </a:t>
            </a:r>
            <a:r>
              <a:rPr lang="en-US" dirty="0" smtClean="0"/>
              <a:t>Committees:</a:t>
            </a:r>
            <a:r>
              <a:rPr lang="en-IN" dirty="0" smtClean="0"/>
              <a:t> </a:t>
            </a:r>
          </a:p>
          <a:p>
            <a:pPr lvl="1"/>
            <a:r>
              <a:rPr lang="en-IN" dirty="0" smtClean="0"/>
              <a:t>27957 </a:t>
            </a:r>
            <a:r>
              <a:rPr lang="en-IN" dirty="0"/>
              <a:t>VWSC </a:t>
            </a:r>
            <a:r>
              <a:rPr lang="en-IN" dirty="0" smtClean="0"/>
              <a:t> are in Place  </a:t>
            </a:r>
          </a:p>
          <a:p>
            <a:pPr lvl="1"/>
            <a:r>
              <a:rPr lang="en-IN" dirty="0" smtClean="0"/>
              <a:t>25882 </a:t>
            </a:r>
            <a:r>
              <a:rPr lang="en-IN" dirty="0"/>
              <a:t>VWSC </a:t>
            </a:r>
            <a:r>
              <a:rPr lang="en-IN" dirty="0" smtClean="0"/>
              <a:t>have Savings account</a:t>
            </a:r>
            <a:endParaRPr lang="en-IN" dirty="0"/>
          </a:p>
          <a:p>
            <a:pPr lvl="0"/>
            <a:r>
              <a:rPr lang="en-US" dirty="0" smtClean="0"/>
              <a:t>Civil </a:t>
            </a:r>
            <a:r>
              <a:rPr lang="en-US" dirty="0"/>
              <a:t>Society Organizations as Block Resource </a:t>
            </a:r>
            <a:r>
              <a:rPr lang="en-US" dirty="0" smtClean="0"/>
              <a:t>Centre: Intensive Social Mobilization through16 </a:t>
            </a:r>
            <a:r>
              <a:rPr lang="en-US" dirty="0"/>
              <a:t>organizations </a:t>
            </a:r>
            <a:r>
              <a:rPr lang="en-US" dirty="0" smtClean="0"/>
              <a:t>and 680 trained Human Resource</a:t>
            </a:r>
          </a:p>
          <a:p>
            <a:pPr lvl="1"/>
            <a:r>
              <a:rPr lang="en-US" dirty="0" smtClean="0"/>
              <a:t>Covers 259 Blocks and 4562 </a:t>
            </a:r>
            <a:r>
              <a:rPr lang="en-US" dirty="0" err="1" smtClean="0"/>
              <a:t>Panchayets</a:t>
            </a:r>
            <a:r>
              <a:rPr lang="en-US" dirty="0" smtClean="0"/>
              <a:t> </a:t>
            </a:r>
          </a:p>
          <a:p>
            <a:pPr lvl="0"/>
            <a:r>
              <a:rPr lang="en-US" dirty="0" smtClean="0"/>
              <a:t>District Project Management Unit: </a:t>
            </a:r>
          </a:p>
          <a:p>
            <a:pPr lvl="1"/>
            <a:r>
              <a:rPr lang="en-US" dirty="0" smtClean="0"/>
              <a:t>Professional support to BRC and DWSM through 70  professionals</a:t>
            </a:r>
          </a:p>
          <a:p>
            <a:pPr lvl="0"/>
            <a:r>
              <a:rPr lang="en-US" dirty="0" smtClean="0"/>
              <a:t>State Project Management Unit:</a:t>
            </a:r>
          </a:p>
          <a:p>
            <a:pPr lvl="1"/>
            <a:r>
              <a:rPr lang="en-US" dirty="0" smtClean="0"/>
              <a:t>Engagement of 9 Subject matter Experts</a:t>
            </a:r>
          </a:p>
          <a:p>
            <a:pPr lvl="1"/>
            <a:r>
              <a:rPr lang="en-US" dirty="0" smtClean="0"/>
              <a:t>Domains Covered: S&amp;H, Legal &amp; PRI, Hydro Geology, IEC, GIS, HRD, IT, Capacity Building, M&amp;E and CLTS</a:t>
            </a:r>
          </a:p>
          <a:p>
            <a:pPr lvl="1"/>
            <a:r>
              <a:rPr lang="en-US" dirty="0"/>
              <a:t>Process of cabinet approval for central schemes is withdrawn </a:t>
            </a:r>
            <a:endParaRPr lang="en-US" dirty="0" smtClean="0"/>
          </a:p>
          <a:p>
            <a:pPr lvl="1"/>
            <a:r>
              <a:rPr lang="en-US" dirty="0" smtClean="0"/>
              <a:t>Amount </a:t>
            </a:r>
            <a:r>
              <a:rPr lang="en-US" dirty="0"/>
              <a:t>is transferred to VWSC directly from District Mission Office.</a:t>
            </a:r>
            <a:endParaRPr lang="en-US" dirty="0" smtClean="0"/>
          </a:p>
          <a:p>
            <a:pPr>
              <a:tabLst>
                <a:tab pos="1519238" algn="l"/>
              </a:tabLst>
            </a:pPr>
            <a:endParaRPr lang="en-IN" dirty="0"/>
          </a:p>
        </p:txBody>
      </p:sp>
    </p:spTree>
    <p:extLst>
      <p:ext uri="{BB962C8B-B14F-4D97-AF65-F5344CB8AC3E}">
        <p14:creationId xmlns="" xmlns:p14="http://schemas.microsoft.com/office/powerpoint/2010/main" val="141592811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l"/>
            <a:r>
              <a:rPr lang="en-IN" sz="2800" dirty="0" smtClean="0"/>
              <a:t>Technical Backstopping: Matching </a:t>
            </a:r>
            <a:r>
              <a:rPr lang="en-US" sz="2800" dirty="0" smtClean="0"/>
              <a:t>E-Governance and IT </a:t>
            </a:r>
            <a:r>
              <a:rPr lang="en-US" sz="2800" dirty="0"/>
              <a:t>initiative to address WASH issues</a:t>
            </a:r>
            <a:r>
              <a:rPr lang="en-IN" sz="2800" dirty="0" smtClean="0"/>
              <a:t> by expert HR</a:t>
            </a:r>
            <a:endParaRPr lang="en-IN" sz="2800" dirty="0"/>
          </a:p>
        </p:txBody>
      </p:sp>
      <p:sp>
        <p:nvSpPr>
          <p:cNvPr id="3" name="Content Placeholder 2"/>
          <p:cNvSpPr>
            <a:spLocks noGrp="1"/>
          </p:cNvSpPr>
          <p:nvPr>
            <p:ph sz="quarter" idx="1"/>
          </p:nvPr>
        </p:nvSpPr>
        <p:spPr/>
        <p:txBody>
          <a:bodyPr>
            <a:normAutofit fontScale="62500" lnSpcReduction="20000"/>
          </a:bodyPr>
          <a:lstStyle/>
          <a:p>
            <a:pPr lvl="0"/>
            <a:r>
              <a:rPr lang="en-US" dirty="0" smtClean="0"/>
              <a:t>Development of Dedicated Website </a:t>
            </a:r>
          </a:p>
          <a:p>
            <a:pPr lvl="1"/>
            <a:r>
              <a:rPr lang="en-US" u="sng" dirty="0" smtClean="0">
                <a:solidFill>
                  <a:srgbClr val="002060"/>
                </a:solidFill>
              </a:rPr>
              <a:t>daa.Jharkhand.gov.in</a:t>
            </a:r>
          </a:p>
          <a:p>
            <a:pPr lvl="0"/>
            <a:r>
              <a:rPr lang="en-US" dirty="0" smtClean="0"/>
              <a:t>Establishment of call center:</a:t>
            </a:r>
          </a:p>
          <a:p>
            <a:pPr lvl="1"/>
            <a:r>
              <a:rPr lang="en-US" dirty="0" smtClean="0"/>
              <a:t>Direct interaction with PRI representatives</a:t>
            </a:r>
          </a:p>
          <a:p>
            <a:pPr lvl="1"/>
            <a:r>
              <a:rPr lang="en-US" dirty="0" smtClean="0"/>
              <a:t>SMS and Web Based Grievance Registration : Addressed 1000 </a:t>
            </a:r>
            <a:r>
              <a:rPr lang="en-US" dirty="0"/>
              <a:t>grievance </a:t>
            </a:r>
            <a:r>
              <a:rPr lang="en-US" dirty="0" smtClean="0"/>
              <a:t>with 80</a:t>
            </a:r>
            <a:r>
              <a:rPr lang="en-US" dirty="0"/>
              <a:t>% of issues solved on </a:t>
            </a:r>
            <a:r>
              <a:rPr lang="en-US" dirty="0" smtClean="0"/>
              <a:t>time</a:t>
            </a:r>
          </a:p>
          <a:p>
            <a:r>
              <a:rPr lang="en-US" dirty="0" smtClean="0"/>
              <a:t>Fund </a:t>
            </a:r>
            <a:r>
              <a:rPr lang="en-US" dirty="0"/>
              <a:t>transfer through Core banking Solution </a:t>
            </a:r>
            <a:r>
              <a:rPr lang="en-US" dirty="0" smtClean="0"/>
              <a:t>activated</a:t>
            </a:r>
            <a:endParaRPr lang="en-IN" dirty="0"/>
          </a:p>
          <a:p>
            <a:r>
              <a:rPr lang="en-IN" dirty="0" smtClean="0"/>
              <a:t>Real Time Monitoring System (RTMS): </a:t>
            </a:r>
          </a:p>
          <a:p>
            <a:pPr lvl="1"/>
            <a:r>
              <a:rPr lang="en-IN" dirty="0" smtClean="0"/>
              <a:t>212 GPS (Motorola MC 65) aided with micro-computing facilities </a:t>
            </a:r>
          </a:p>
          <a:p>
            <a:pPr lvl="1"/>
            <a:r>
              <a:rPr lang="en-IN" dirty="0" smtClean="0"/>
              <a:t>Dedicated scheme devised  for Baseline Generation </a:t>
            </a:r>
          </a:p>
          <a:p>
            <a:pPr lvl="1"/>
            <a:r>
              <a:rPr lang="en-IN" dirty="0" smtClean="0"/>
              <a:t>Facility of participatory monitoring and verification </a:t>
            </a:r>
          </a:p>
          <a:p>
            <a:r>
              <a:rPr lang="en-IN" dirty="0" smtClean="0"/>
              <a:t>Dedicated  Geographic Information System State Cell:</a:t>
            </a:r>
          </a:p>
          <a:p>
            <a:pPr lvl="1"/>
            <a:r>
              <a:rPr lang="en-IN" dirty="0" smtClean="0"/>
              <a:t>Regular use of HGM Map in Water Source identification </a:t>
            </a:r>
          </a:p>
          <a:p>
            <a:pPr lvl="1"/>
            <a:r>
              <a:rPr lang="en-IN" dirty="0" smtClean="0"/>
              <a:t>Cartographic and Spatial Database Unit  in place</a:t>
            </a:r>
          </a:p>
          <a:p>
            <a:pPr lvl="1"/>
            <a:r>
              <a:rPr lang="en-IN" dirty="0" smtClean="0"/>
              <a:t>Decentralized Architecture  for MIS &amp; GIS being developed</a:t>
            </a:r>
            <a:endParaRPr lang="en-IN" dirty="0"/>
          </a:p>
        </p:txBody>
      </p:sp>
    </p:spTree>
    <p:extLst>
      <p:ext uri="{BB962C8B-B14F-4D97-AF65-F5344CB8AC3E}">
        <p14:creationId xmlns="" xmlns:p14="http://schemas.microsoft.com/office/powerpoint/2010/main" val="331702518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IN" sz="2800" dirty="0" smtClean="0"/>
              <a:t>Stakeholder Engagement: Enhancing Capacity, Scope and   Program Out Reach</a:t>
            </a:r>
            <a:endParaRPr lang="en-IN" sz="2800" dirty="0"/>
          </a:p>
        </p:txBody>
      </p:sp>
      <p:sp>
        <p:nvSpPr>
          <p:cNvPr id="3" name="Content Placeholder 2"/>
          <p:cNvSpPr>
            <a:spLocks noGrp="1"/>
          </p:cNvSpPr>
          <p:nvPr>
            <p:ph sz="quarter" idx="1"/>
          </p:nvPr>
        </p:nvSpPr>
        <p:spPr/>
        <p:txBody>
          <a:bodyPr>
            <a:normAutofit fontScale="62500" lnSpcReduction="20000"/>
          </a:bodyPr>
          <a:lstStyle/>
          <a:p>
            <a:r>
              <a:rPr lang="en-IN" dirty="0" smtClean="0"/>
              <a:t>Annual audit of VWSC accounts by independent Auditors</a:t>
            </a:r>
            <a:endParaRPr lang="en-US" dirty="0" smtClean="0"/>
          </a:p>
          <a:p>
            <a:pPr lvl="1"/>
            <a:r>
              <a:rPr lang="en-US" dirty="0" smtClean="0"/>
              <a:t>10562 trained accountants </a:t>
            </a:r>
            <a:r>
              <a:rPr lang="en-US" dirty="0"/>
              <a:t>working with VWSC and Gram Panchyats </a:t>
            </a:r>
            <a:endParaRPr lang="en-IN" dirty="0" smtClean="0"/>
          </a:p>
          <a:p>
            <a:r>
              <a:rPr lang="en-IN" dirty="0" smtClean="0"/>
              <a:t>Concurrent Evaluation by  qualified agencies of highest repute</a:t>
            </a:r>
          </a:p>
          <a:p>
            <a:pPr lvl="1"/>
            <a:r>
              <a:rPr lang="en-IN" dirty="0" smtClean="0"/>
              <a:t>IIM Ranchi</a:t>
            </a:r>
          </a:p>
          <a:p>
            <a:pPr lvl="1"/>
            <a:r>
              <a:rPr lang="en-IN" dirty="0" smtClean="0"/>
              <a:t>National Institute of Financial Management </a:t>
            </a:r>
          </a:p>
          <a:p>
            <a:r>
              <a:rPr lang="en-IN" dirty="0" smtClean="0"/>
              <a:t>Thematic and Geographic involvement of Agencies of National and International credibility for capacity Building and Program implementation</a:t>
            </a:r>
          </a:p>
          <a:p>
            <a:pPr lvl="2"/>
            <a:r>
              <a:rPr lang="en-IN" dirty="0" smtClean="0"/>
              <a:t>WSP-SA in 4 Districts</a:t>
            </a:r>
          </a:p>
          <a:p>
            <a:pPr lvl="2"/>
            <a:r>
              <a:rPr lang="en-IN" dirty="0" smtClean="0"/>
              <a:t>CLTS Task Force in 4 Districts</a:t>
            </a:r>
          </a:p>
          <a:p>
            <a:pPr lvl="2"/>
            <a:r>
              <a:rPr lang="en-IN" dirty="0" smtClean="0"/>
              <a:t>GSF- NRMC in 4 Districts</a:t>
            </a:r>
          </a:p>
          <a:p>
            <a:pPr lvl="2"/>
            <a:r>
              <a:rPr lang="en-IN" dirty="0" smtClean="0"/>
              <a:t>Water Aid in 4 Districts</a:t>
            </a:r>
          </a:p>
          <a:p>
            <a:pPr lvl="2"/>
            <a:r>
              <a:rPr lang="en-IN" dirty="0" smtClean="0"/>
              <a:t>UNICEF in 2 Districts </a:t>
            </a:r>
          </a:p>
          <a:p>
            <a:pPr lvl="2"/>
            <a:r>
              <a:rPr lang="en-IN" dirty="0" smtClean="0"/>
              <a:t>PRADAN and BASIX  in Participatory Water supply schemes </a:t>
            </a:r>
          </a:p>
          <a:p>
            <a:pPr lvl="2"/>
            <a:r>
              <a:rPr lang="en-IN" dirty="0" smtClean="0"/>
              <a:t>KRG Rain Water Foundation, Space Geo tech in Drinking Water  Sustainability</a:t>
            </a:r>
          </a:p>
          <a:p>
            <a:endParaRPr lang="en-IN" dirty="0"/>
          </a:p>
        </p:txBody>
      </p:sp>
    </p:spTree>
    <p:extLst>
      <p:ext uri="{BB962C8B-B14F-4D97-AF65-F5344CB8AC3E}">
        <p14:creationId xmlns="" xmlns:p14="http://schemas.microsoft.com/office/powerpoint/2010/main" val="63314439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sz="3200" dirty="0" smtClean="0"/>
              <a:t>NATIONAL RURAL DRINKING WATER PROGRAM</a:t>
            </a:r>
            <a:endParaRPr lang="en-US" sz="3200" dirty="0"/>
          </a:p>
        </p:txBody>
      </p:sp>
      <p:sp>
        <p:nvSpPr>
          <p:cNvPr id="3" name="Content Placeholder 2"/>
          <p:cNvSpPr>
            <a:spLocks noGrp="1"/>
          </p:cNvSpPr>
          <p:nvPr>
            <p:ph idx="1"/>
          </p:nvPr>
        </p:nvSpPr>
        <p:spPr/>
        <p:txBody>
          <a:bodyPr/>
          <a:lstStyle/>
          <a:p>
            <a:r>
              <a:rPr lang="en-US" sz="2000" dirty="0" smtClean="0">
                <a:latin typeface="Calibri" pitchFamily="34" charset="0"/>
              </a:rPr>
              <a:t>Flow of Presentation</a:t>
            </a:r>
          </a:p>
          <a:p>
            <a:pPr lvl="1"/>
            <a:r>
              <a:rPr lang="en-US" sz="2000" dirty="0" smtClean="0">
                <a:latin typeface="Calibri" pitchFamily="34" charset="0"/>
              </a:rPr>
              <a:t>Program Update and over View</a:t>
            </a:r>
          </a:p>
          <a:p>
            <a:pPr lvl="1"/>
            <a:r>
              <a:rPr lang="en-US" sz="2000" dirty="0" smtClean="0">
                <a:latin typeface="Calibri" pitchFamily="34" charset="0"/>
              </a:rPr>
              <a:t>Process Innovation &amp; New Development</a:t>
            </a:r>
          </a:p>
          <a:p>
            <a:pPr lvl="1"/>
            <a:r>
              <a:rPr lang="en-US" sz="2000" dirty="0" smtClean="0">
                <a:latin typeface="Calibri" pitchFamily="34" charset="0"/>
              </a:rPr>
              <a:t>PPP Model for Rural PWS</a:t>
            </a:r>
          </a:p>
          <a:p>
            <a:pPr lvl="1"/>
            <a:r>
              <a:rPr lang="en-US" sz="2000" dirty="0" smtClean="0">
                <a:latin typeface="Calibri" pitchFamily="34" charset="0"/>
              </a:rPr>
              <a:t>Incentivizing Participation through sensitive and flexible Pricing</a:t>
            </a:r>
          </a:p>
          <a:p>
            <a:pPr lvl="1"/>
            <a:r>
              <a:rPr lang="en-US" sz="2000" dirty="0" smtClean="0">
                <a:latin typeface="Calibri" pitchFamily="34" charset="0"/>
              </a:rPr>
              <a:t>Fund Transfer to VWSC</a:t>
            </a:r>
          </a:p>
          <a:p>
            <a:pPr lvl="1"/>
            <a:r>
              <a:rPr lang="en-US" sz="2000" dirty="0" smtClean="0">
                <a:latin typeface="Calibri" pitchFamily="34" charset="0"/>
              </a:rPr>
              <a:t>Results obtained : Financial Year wise  comparative study </a:t>
            </a:r>
          </a:p>
          <a:p>
            <a:pPr lvl="1">
              <a:buNone/>
            </a:pPr>
            <a:endParaRPr lang="en-US" dirty="0" smtClean="0"/>
          </a:p>
          <a:p>
            <a:pPr lvl="1"/>
            <a:endParaRPr lang="en-US" dirty="0" smtClean="0"/>
          </a:p>
          <a:p>
            <a:pPr lvl="1"/>
            <a:endParaRPr lang="en-US" dirty="0" smtClean="0"/>
          </a:p>
          <a:p>
            <a:pPr lvl="1"/>
            <a:endParaRPr lang="en-US" dirty="0" smtClean="0"/>
          </a:p>
          <a:p>
            <a:pPr lvl="1"/>
            <a:endParaRPr lang="en-US" dirty="0" smtClean="0"/>
          </a:p>
          <a:p>
            <a:pPr lvl="1"/>
            <a:endParaRPr lang="en-US" dirty="0" smtClean="0"/>
          </a:p>
          <a:p>
            <a:pPr lvl="1"/>
            <a:endParaRPr lang="en-US" dirty="0" smtClean="0"/>
          </a:p>
          <a:p>
            <a:endParaRPr lang="en-US" dirty="0"/>
          </a:p>
        </p:txBody>
      </p:sp>
    </p:spTree>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3200" dirty="0" smtClean="0"/>
              <a:t>Overview OF Progress: NRDWP (2013-14)</a:t>
            </a:r>
            <a:endParaRPr lang="en-US" sz="3200" dirty="0"/>
          </a:p>
        </p:txBody>
      </p:sp>
      <p:graphicFrame>
        <p:nvGraphicFramePr>
          <p:cNvPr id="4" name="Content Placeholder 3"/>
          <p:cNvGraphicFramePr>
            <a:graphicFrameLocks noGrp="1"/>
          </p:cNvGraphicFramePr>
          <p:nvPr>
            <p:ph idx="1"/>
          </p:nvPr>
        </p:nvGraphicFramePr>
        <p:xfrm>
          <a:off x="762000" y="1447800"/>
          <a:ext cx="8229600" cy="4724399"/>
        </p:xfrm>
        <a:graphic>
          <a:graphicData uri="http://schemas.openxmlformats.org/drawingml/2006/table">
            <a:tbl>
              <a:tblPr firstRow="1" bandRow="1">
                <a:tableStyleId>{21E4AEA4-8DFA-4A89-87EB-49C32662AFE0}</a:tableStyleId>
              </a:tblPr>
              <a:tblGrid>
                <a:gridCol w="1066800"/>
                <a:gridCol w="4419600"/>
                <a:gridCol w="2743200"/>
              </a:tblGrid>
              <a:tr h="369983">
                <a:tc>
                  <a:txBody>
                    <a:bodyPr/>
                    <a:lstStyle/>
                    <a:p>
                      <a:r>
                        <a:rPr lang="en-US" sz="1800" dirty="0" smtClean="0">
                          <a:latin typeface="Calibri" pitchFamily="34" charset="0"/>
                        </a:rPr>
                        <a:t>SL No</a:t>
                      </a:r>
                      <a:endParaRPr lang="en-US" sz="1800" dirty="0">
                        <a:latin typeface="Calibri" pitchFamily="34" charset="0"/>
                      </a:endParaRPr>
                    </a:p>
                  </a:txBody>
                  <a:tcPr/>
                </a:tc>
                <a:tc>
                  <a:txBody>
                    <a:bodyPr/>
                    <a:lstStyle/>
                    <a:p>
                      <a:r>
                        <a:rPr lang="en-US" sz="1800" dirty="0" smtClean="0">
                          <a:latin typeface="Calibri" pitchFamily="34" charset="0"/>
                        </a:rPr>
                        <a:t>Particulars</a:t>
                      </a:r>
                      <a:endParaRPr lang="en-US" sz="1800" dirty="0">
                        <a:latin typeface="Calibri" pitchFamily="34" charset="0"/>
                      </a:endParaRPr>
                    </a:p>
                  </a:txBody>
                  <a:tcPr/>
                </a:tc>
                <a:tc>
                  <a:txBody>
                    <a:bodyPr/>
                    <a:lstStyle/>
                    <a:p>
                      <a:r>
                        <a:rPr lang="en-US" sz="1800" dirty="0" smtClean="0">
                          <a:latin typeface="Calibri" pitchFamily="34" charset="0"/>
                        </a:rPr>
                        <a:t>Number (s)</a:t>
                      </a:r>
                      <a:endParaRPr lang="en-US" sz="1800" dirty="0">
                        <a:latin typeface="Calibri" pitchFamily="34" charset="0"/>
                      </a:endParaRPr>
                    </a:p>
                  </a:txBody>
                  <a:tcPr/>
                </a:tc>
              </a:tr>
              <a:tr h="369983">
                <a:tc>
                  <a:txBody>
                    <a:bodyPr/>
                    <a:lstStyle/>
                    <a:p>
                      <a:r>
                        <a:rPr lang="en-US" sz="1800" dirty="0" smtClean="0">
                          <a:latin typeface="Calibri" pitchFamily="34" charset="0"/>
                        </a:rPr>
                        <a:t>1</a:t>
                      </a:r>
                      <a:endParaRPr lang="en-US" sz="1800" dirty="0">
                        <a:latin typeface="Calibri" pitchFamily="34" charset="0"/>
                      </a:endParaRPr>
                    </a:p>
                  </a:txBody>
                  <a:tcPr/>
                </a:tc>
                <a:tc>
                  <a:txBody>
                    <a:bodyPr/>
                    <a:lstStyle/>
                    <a:p>
                      <a:r>
                        <a:rPr lang="en-US" sz="1800" dirty="0" smtClean="0">
                          <a:latin typeface="Calibri" pitchFamily="34" charset="0"/>
                        </a:rPr>
                        <a:t>Revenue Village</a:t>
                      </a:r>
                      <a:endParaRPr lang="en-US" sz="1800" dirty="0">
                        <a:latin typeface="Calibri" pitchFamily="34" charset="0"/>
                      </a:endParaRPr>
                    </a:p>
                  </a:txBody>
                  <a:tcPr/>
                </a:tc>
                <a:tc>
                  <a:txBody>
                    <a:bodyPr/>
                    <a:lstStyle/>
                    <a:p>
                      <a:r>
                        <a:rPr lang="en-US" sz="1800" dirty="0" smtClean="0">
                          <a:latin typeface="Calibri" pitchFamily="34" charset="0"/>
                        </a:rPr>
                        <a:t>29409</a:t>
                      </a:r>
                      <a:endParaRPr lang="en-US" sz="1800" dirty="0">
                        <a:latin typeface="Calibri" pitchFamily="34" charset="0"/>
                      </a:endParaRPr>
                    </a:p>
                  </a:txBody>
                  <a:tcPr/>
                </a:tc>
              </a:tr>
              <a:tr h="369983">
                <a:tc>
                  <a:txBody>
                    <a:bodyPr/>
                    <a:lstStyle/>
                    <a:p>
                      <a:r>
                        <a:rPr lang="en-US" sz="1800" dirty="0" smtClean="0">
                          <a:latin typeface="Calibri" pitchFamily="34" charset="0"/>
                        </a:rPr>
                        <a:t>2</a:t>
                      </a:r>
                      <a:endParaRPr lang="en-US" sz="1800" dirty="0">
                        <a:latin typeface="Calibri" pitchFamily="34" charset="0"/>
                      </a:endParaRPr>
                    </a:p>
                  </a:txBody>
                  <a:tcPr/>
                </a:tc>
                <a:tc>
                  <a:txBody>
                    <a:bodyPr/>
                    <a:lstStyle/>
                    <a:p>
                      <a:r>
                        <a:rPr lang="en-US" sz="1800" dirty="0" smtClean="0">
                          <a:latin typeface="Calibri" pitchFamily="34" charset="0"/>
                        </a:rPr>
                        <a:t>VWSC Formed</a:t>
                      </a:r>
                      <a:endParaRPr lang="en-US" sz="1800" dirty="0">
                        <a:latin typeface="Calibri" pitchFamily="34" charset="0"/>
                      </a:endParaRPr>
                    </a:p>
                  </a:txBody>
                  <a:tcPr/>
                </a:tc>
                <a:tc>
                  <a:txBody>
                    <a:bodyPr/>
                    <a:lstStyle/>
                    <a:p>
                      <a:r>
                        <a:rPr lang="en-US" sz="1800" dirty="0" smtClean="0">
                          <a:latin typeface="Calibri" pitchFamily="34" charset="0"/>
                        </a:rPr>
                        <a:t>28407</a:t>
                      </a:r>
                      <a:endParaRPr lang="en-US" sz="1800" dirty="0">
                        <a:latin typeface="Calibri" pitchFamily="34" charset="0"/>
                      </a:endParaRPr>
                    </a:p>
                  </a:txBody>
                  <a:tcPr/>
                </a:tc>
              </a:tr>
              <a:tr h="369983">
                <a:tc>
                  <a:txBody>
                    <a:bodyPr/>
                    <a:lstStyle/>
                    <a:p>
                      <a:r>
                        <a:rPr lang="en-US" sz="1800" dirty="0" smtClean="0">
                          <a:latin typeface="Calibri" pitchFamily="34" charset="0"/>
                        </a:rPr>
                        <a:t>3</a:t>
                      </a:r>
                      <a:endParaRPr lang="en-US" sz="1800" dirty="0">
                        <a:latin typeface="Calibri" pitchFamily="34" charset="0"/>
                      </a:endParaRPr>
                    </a:p>
                  </a:txBody>
                  <a:tcPr/>
                </a:tc>
                <a:tc>
                  <a:txBody>
                    <a:bodyPr/>
                    <a:lstStyle/>
                    <a:p>
                      <a:r>
                        <a:rPr lang="en-US" sz="1800" dirty="0" smtClean="0">
                          <a:latin typeface="Calibri" pitchFamily="34" charset="0"/>
                        </a:rPr>
                        <a:t>Bank Account Opened</a:t>
                      </a:r>
                      <a:endParaRPr lang="en-US" sz="1800" dirty="0">
                        <a:latin typeface="Calibri" pitchFamily="34" charset="0"/>
                      </a:endParaRPr>
                    </a:p>
                  </a:txBody>
                  <a:tcPr/>
                </a:tc>
                <a:tc>
                  <a:txBody>
                    <a:bodyPr/>
                    <a:lstStyle/>
                    <a:p>
                      <a:r>
                        <a:rPr lang="en-US" sz="1800" dirty="0" smtClean="0">
                          <a:latin typeface="Calibri" pitchFamily="34" charset="0"/>
                        </a:rPr>
                        <a:t>25994</a:t>
                      </a:r>
                      <a:endParaRPr lang="en-US" sz="1800" dirty="0">
                        <a:latin typeface="Calibri" pitchFamily="34" charset="0"/>
                      </a:endParaRPr>
                    </a:p>
                  </a:txBody>
                  <a:tcPr/>
                </a:tc>
              </a:tr>
              <a:tr h="369983">
                <a:tc>
                  <a:txBody>
                    <a:bodyPr/>
                    <a:lstStyle/>
                    <a:p>
                      <a:r>
                        <a:rPr lang="en-US" sz="1800" dirty="0" smtClean="0">
                          <a:latin typeface="Calibri" pitchFamily="34" charset="0"/>
                        </a:rPr>
                        <a:t>4</a:t>
                      </a:r>
                      <a:endParaRPr lang="en-US" sz="1800" dirty="0">
                        <a:latin typeface="Calibri" pitchFamily="34" charset="0"/>
                      </a:endParaRPr>
                    </a:p>
                  </a:txBody>
                  <a:tcPr/>
                </a:tc>
                <a:tc>
                  <a:txBody>
                    <a:bodyPr/>
                    <a:lstStyle/>
                    <a:p>
                      <a:r>
                        <a:rPr lang="en-US" sz="1800" dirty="0" smtClean="0">
                          <a:latin typeface="Calibri" pitchFamily="34" charset="0"/>
                        </a:rPr>
                        <a:t>Hand Pumps</a:t>
                      </a:r>
                      <a:endParaRPr lang="en-US" sz="1800" dirty="0">
                        <a:latin typeface="Calibri" pitchFamily="34" charset="0"/>
                      </a:endParaRPr>
                    </a:p>
                  </a:txBody>
                  <a:tcPr/>
                </a:tc>
                <a:tc>
                  <a:txBody>
                    <a:bodyPr/>
                    <a:lstStyle/>
                    <a:p>
                      <a:r>
                        <a:rPr lang="en-US" sz="1800" dirty="0" smtClean="0">
                          <a:latin typeface="Calibri" pitchFamily="34" charset="0"/>
                        </a:rPr>
                        <a:t>379807</a:t>
                      </a:r>
                      <a:endParaRPr lang="en-US" sz="1800" dirty="0">
                        <a:latin typeface="Calibri" pitchFamily="34" charset="0"/>
                      </a:endParaRPr>
                    </a:p>
                  </a:txBody>
                  <a:tcPr/>
                </a:tc>
              </a:tr>
              <a:tr h="369983">
                <a:tc>
                  <a:txBody>
                    <a:bodyPr/>
                    <a:lstStyle/>
                    <a:p>
                      <a:r>
                        <a:rPr lang="en-US" sz="1800" dirty="0" smtClean="0">
                          <a:latin typeface="Calibri" pitchFamily="34" charset="0"/>
                        </a:rPr>
                        <a:t>5</a:t>
                      </a:r>
                      <a:endParaRPr lang="en-US" sz="1800" dirty="0">
                        <a:latin typeface="Calibri" pitchFamily="34" charset="0"/>
                      </a:endParaRPr>
                    </a:p>
                  </a:txBody>
                  <a:tcPr/>
                </a:tc>
                <a:tc>
                  <a:txBody>
                    <a:bodyPr/>
                    <a:lstStyle/>
                    <a:p>
                      <a:r>
                        <a:rPr lang="en-US" sz="1800" dirty="0" smtClean="0">
                          <a:latin typeface="Calibri" pitchFamily="34" charset="0"/>
                        </a:rPr>
                        <a:t>Pipe</a:t>
                      </a:r>
                      <a:r>
                        <a:rPr lang="en-US" sz="1800" baseline="0" dirty="0" smtClean="0">
                          <a:latin typeface="Calibri" pitchFamily="34" charset="0"/>
                        </a:rPr>
                        <a:t> Water Supply Schemes</a:t>
                      </a:r>
                      <a:endParaRPr lang="en-US" sz="1800" dirty="0">
                        <a:latin typeface="Calibri" pitchFamily="34" charset="0"/>
                      </a:endParaRPr>
                    </a:p>
                  </a:txBody>
                  <a:tcPr/>
                </a:tc>
                <a:tc>
                  <a:txBody>
                    <a:bodyPr/>
                    <a:lstStyle/>
                    <a:p>
                      <a:r>
                        <a:rPr lang="en-US" sz="1800" dirty="0" smtClean="0">
                          <a:latin typeface="Calibri" pitchFamily="34" charset="0"/>
                        </a:rPr>
                        <a:t>348</a:t>
                      </a:r>
                      <a:endParaRPr lang="en-US" sz="1800" dirty="0">
                        <a:latin typeface="Calibri" pitchFamily="34" charset="0"/>
                      </a:endParaRPr>
                    </a:p>
                  </a:txBody>
                  <a:tcPr/>
                </a:tc>
              </a:tr>
              <a:tr h="654586">
                <a:tc>
                  <a:txBody>
                    <a:bodyPr/>
                    <a:lstStyle/>
                    <a:p>
                      <a:r>
                        <a:rPr lang="en-US" sz="1800" dirty="0" smtClean="0">
                          <a:latin typeface="Calibri" pitchFamily="34" charset="0"/>
                        </a:rPr>
                        <a:t>6</a:t>
                      </a:r>
                      <a:endParaRPr lang="en-US" sz="1800" dirty="0">
                        <a:latin typeface="Calibri" pitchFamily="34" charset="0"/>
                      </a:endParaRPr>
                    </a:p>
                  </a:txBody>
                  <a:tcPr/>
                </a:tc>
                <a:tc>
                  <a:txBody>
                    <a:bodyPr/>
                    <a:lstStyle/>
                    <a:p>
                      <a:r>
                        <a:rPr lang="en-US" sz="1800" dirty="0" smtClean="0">
                          <a:latin typeface="Calibri" pitchFamily="34" charset="0"/>
                        </a:rPr>
                        <a:t>Pipe Water Supply Schemes (On going)</a:t>
                      </a:r>
                      <a:endParaRPr lang="en-US" sz="1800" dirty="0">
                        <a:latin typeface="Calibri" pitchFamily="34" charset="0"/>
                      </a:endParaRPr>
                    </a:p>
                  </a:txBody>
                  <a:tcPr/>
                </a:tc>
                <a:tc>
                  <a:txBody>
                    <a:bodyPr/>
                    <a:lstStyle/>
                    <a:p>
                      <a:r>
                        <a:rPr lang="en-US" sz="1800" dirty="0" smtClean="0">
                          <a:latin typeface="Calibri" pitchFamily="34" charset="0"/>
                        </a:rPr>
                        <a:t>53</a:t>
                      </a:r>
                      <a:endParaRPr lang="en-US" sz="1800" dirty="0">
                        <a:latin typeface="Calibri" pitchFamily="34" charset="0"/>
                      </a:endParaRPr>
                    </a:p>
                  </a:txBody>
                  <a:tcPr/>
                </a:tc>
              </a:tr>
              <a:tr h="369983">
                <a:tc>
                  <a:txBody>
                    <a:bodyPr/>
                    <a:lstStyle/>
                    <a:p>
                      <a:r>
                        <a:rPr lang="en-US" sz="1800" dirty="0" smtClean="0">
                          <a:latin typeface="Calibri" pitchFamily="34" charset="0"/>
                        </a:rPr>
                        <a:t>7</a:t>
                      </a:r>
                      <a:endParaRPr lang="en-US" sz="1800" dirty="0">
                        <a:latin typeface="Calibri" pitchFamily="34" charset="0"/>
                      </a:endParaRPr>
                    </a:p>
                  </a:txBody>
                  <a:tcPr/>
                </a:tc>
                <a:tc>
                  <a:txBody>
                    <a:bodyPr/>
                    <a:lstStyle/>
                    <a:p>
                      <a:r>
                        <a:rPr lang="en-US" sz="1800" dirty="0" smtClean="0">
                          <a:latin typeface="Calibri" pitchFamily="34" charset="0"/>
                        </a:rPr>
                        <a:t>Schemes</a:t>
                      </a:r>
                      <a:r>
                        <a:rPr lang="en-US" sz="1800" baseline="0" dirty="0" smtClean="0">
                          <a:latin typeface="Calibri" pitchFamily="34" charset="0"/>
                        </a:rPr>
                        <a:t> in Quality Affected Areas</a:t>
                      </a:r>
                      <a:endParaRPr lang="en-US" sz="1800" dirty="0">
                        <a:latin typeface="Calibri" pitchFamily="34" charset="0"/>
                      </a:endParaRPr>
                    </a:p>
                  </a:txBody>
                  <a:tcPr/>
                </a:tc>
                <a:tc>
                  <a:txBody>
                    <a:bodyPr/>
                    <a:lstStyle/>
                    <a:p>
                      <a:r>
                        <a:rPr lang="en-US" sz="1800" dirty="0" smtClean="0">
                          <a:latin typeface="Calibri" pitchFamily="34" charset="0"/>
                        </a:rPr>
                        <a:t>237</a:t>
                      </a:r>
                      <a:endParaRPr lang="en-US" sz="1800" dirty="0">
                        <a:latin typeface="Calibri" pitchFamily="34" charset="0"/>
                      </a:endParaRPr>
                    </a:p>
                  </a:txBody>
                  <a:tcPr/>
                </a:tc>
              </a:tr>
              <a:tr h="369983">
                <a:tc>
                  <a:txBody>
                    <a:bodyPr/>
                    <a:lstStyle/>
                    <a:p>
                      <a:r>
                        <a:rPr lang="en-US" sz="1800" dirty="0" smtClean="0">
                          <a:latin typeface="Calibri" pitchFamily="34" charset="0"/>
                        </a:rPr>
                        <a:t>8</a:t>
                      </a:r>
                      <a:endParaRPr lang="en-US" sz="1800" dirty="0">
                        <a:latin typeface="Calibri" pitchFamily="34" charset="0"/>
                      </a:endParaRPr>
                    </a:p>
                  </a:txBody>
                  <a:tcPr/>
                </a:tc>
                <a:tc>
                  <a:txBody>
                    <a:bodyPr/>
                    <a:lstStyle/>
                    <a:p>
                      <a:r>
                        <a:rPr lang="en-US" sz="1800" dirty="0" smtClean="0">
                          <a:latin typeface="Calibri" pitchFamily="34" charset="0"/>
                        </a:rPr>
                        <a:t>PWS Handed Over</a:t>
                      </a:r>
                      <a:endParaRPr lang="en-US" sz="1800" dirty="0">
                        <a:latin typeface="Calibri" pitchFamily="34" charset="0"/>
                      </a:endParaRPr>
                    </a:p>
                  </a:txBody>
                  <a:tcPr/>
                </a:tc>
                <a:tc>
                  <a:txBody>
                    <a:bodyPr/>
                    <a:lstStyle/>
                    <a:p>
                      <a:r>
                        <a:rPr lang="en-US" sz="1800" dirty="0" smtClean="0">
                          <a:latin typeface="Calibri" pitchFamily="34" charset="0"/>
                        </a:rPr>
                        <a:t>2804</a:t>
                      </a:r>
                      <a:endParaRPr lang="en-US" sz="1800" dirty="0">
                        <a:latin typeface="Calibri" pitchFamily="34" charset="0"/>
                      </a:endParaRPr>
                    </a:p>
                  </a:txBody>
                  <a:tcPr/>
                </a:tc>
              </a:tr>
              <a:tr h="369983">
                <a:tc>
                  <a:txBody>
                    <a:bodyPr/>
                    <a:lstStyle/>
                    <a:p>
                      <a:r>
                        <a:rPr lang="en-US" sz="1800" dirty="0" smtClean="0">
                          <a:latin typeface="Calibri" pitchFamily="34" charset="0"/>
                        </a:rPr>
                        <a:t>9</a:t>
                      </a:r>
                      <a:endParaRPr lang="en-US" sz="1800" dirty="0">
                        <a:latin typeface="Calibri" pitchFamily="34" charset="0"/>
                      </a:endParaRPr>
                    </a:p>
                  </a:txBody>
                  <a:tcPr/>
                </a:tc>
                <a:tc>
                  <a:txBody>
                    <a:bodyPr/>
                    <a:lstStyle/>
                    <a:p>
                      <a:r>
                        <a:rPr lang="en-US" sz="1800" dirty="0" smtClean="0">
                          <a:latin typeface="Calibri" pitchFamily="34" charset="0"/>
                        </a:rPr>
                        <a:t>Tool Kit Distribution</a:t>
                      </a:r>
                      <a:endParaRPr lang="en-US" sz="1800" dirty="0">
                        <a:latin typeface="Calibri" pitchFamily="34" charset="0"/>
                      </a:endParaRPr>
                    </a:p>
                  </a:txBody>
                  <a:tcPr/>
                </a:tc>
                <a:tc>
                  <a:txBody>
                    <a:bodyPr/>
                    <a:lstStyle/>
                    <a:p>
                      <a:r>
                        <a:rPr lang="en-US" sz="1800" dirty="0" smtClean="0">
                          <a:latin typeface="Calibri" pitchFamily="34" charset="0"/>
                        </a:rPr>
                        <a:t>4862</a:t>
                      </a:r>
                      <a:endParaRPr lang="en-US" sz="1800" dirty="0">
                        <a:latin typeface="Calibri" pitchFamily="34" charset="0"/>
                      </a:endParaRPr>
                    </a:p>
                  </a:txBody>
                  <a:tcPr/>
                </a:tc>
              </a:tr>
              <a:tr h="369983">
                <a:tc>
                  <a:txBody>
                    <a:bodyPr/>
                    <a:lstStyle/>
                    <a:p>
                      <a:r>
                        <a:rPr lang="en-US" sz="1800" dirty="0" smtClean="0">
                          <a:latin typeface="Calibri" pitchFamily="34" charset="0"/>
                        </a:rPr>
                        <a:t>10</a:t>
                      </a:r>
                      <a:endParaRPr lang="en-US" sz="1800" dirty="0">
                        <a:latin typeface="Calibri" pitchFamily="34" charset="0"/>
                      </a:endParaRPr>
                    </a:p>
                  </a:txBody>
                  <a:tcPr/>
                </a:tc>
                <a:tc>
                  <a:txBody>
                    <a:bodyPr/>
                    <a:lstStyle/>
                    <a:p>
                      <a:r>
                        <a:rPr lang="en-US" sz="1800" dirty="0" smtClean="0">
                          <a:latin typeface="Calibri" pitchFamily="34" charset="0"/>
                        </a:rPr>
                        <a:t>Training &amp; Skill Development</a:t>
                      </a:r>
                      <a:endParaRPr lang="en-US" sz="1800" dirty="0">
                        <a:latin typeface="Calibri" pitchFamily="34" charset="0"/>
                      </a:endParaRPr>
                    </a:p>
                  </a:txBody>
                  <a:tcPr/>
                </a:tc>
                <a:tc>
                  <a:txBody>
                    <a:bodyPr/>
                    <a:lstStyle/>
                    <a:p>
                      <a:r>
                        <a:rPr lang="en-US" sz="1800" dirty="0" smtClean="0">
                          <a:latin typeface="Calibri" pitchFamily="34" charset="0"/>
                        </a:rPr>
                        <a:t>8846</a:t>
                      </a:r>
                      <a:endParaRPr lang="en-US" sz="1800" dirty="0">
                        <a:latin typeface="Calibri" pitchFamily="34" charset="0"/>
                      </a:endParaRPr>
                    </a:p>
                  </a:txBody>
                  <a:tcPr/>
                </a:tc>
              </a:tr>
              <a:tr h="369983">
                <a:tc>
                  <a:txBody>
                    <a:bodyPr/>
                    <a:lstStyle/>
                    <a:p>
                      <a:r>
                        <a:rPr lang="en-US" sz="1800" dirty="0" smtClean="0">
                          <a:latin typeface="Calibri" pitchFamily="34" charset="0"/>
                        </a:rPr>
                        <a:t>11</a:t>
                      </a:r>
                      <a:endParaRPr lang="en-US" sz="1800" dirty="0">
                        <a:latin typeface="Calibri" pitchFamily="34" charset="0"/>
                      </a:endParaRPr>
                    </a:p>
                  </a:txBody>
                  <a:tcPr/>
                </a:tc>
                <a:tc>
                  <a:txBody>
                    <a:bodyPr/>
                    <a:lstStyle/>
                    <a:p>
                      <a:r>
                        <a:rPr lang="en-US" sz="1800" dirty="0" smtClean="0">
                          <a:latin typeface="Calibri" pitchFamily="34" charset="0"/>
                        </a:rPr>
                        <a:t>Sanctioned RPWS Scheme</a:t>
                      </a:r>
                      <a:endParaRPr lang="en-US" sz="1800" dirty="0">
                        <a:latin typeface="Calibri" pitchFamily="34" charset="0"/>
                      </a:endParaRPr>
                    </a:p>
                  </a:txBody>
                  <a:tcPr/>
                </a:tc>
                <a:tc>
                  <a:txBody>
                    <a:bodyPr/>
                    <a:lstStyle/>
                    <a:p>
                      <a:r>
                        <a:rPr lang="en-US" sz="1800" dirty="0" smtClean="0">
                          <a:latin typeface="Calibri" pitchFamily="34" charset="0"/>
                        </a:rPr>
                        <a:t>52</a:t>
                      </a:r>
                      <a:endParaRPr lang="en-US" sz="1800" dirty="0">
                        <a:latin typeface="Calibri" pitchFamily="34" charset="0"/>
                      </a:endParaRPr>
                    </a:p>
                  </a:txBody>
                  <a:tcPr/>
                </a:tc>
              </a:tr>
            </a:tbl>
          </a:graphicData>
        </a:graphic>
      </p:graphicFrame>
    </p:spTree>
  </p:cSld>
  <p:clrMapOvr>
    <a:masterClrMapping/>
  </p:clrMapOvr>
</p:sld>
</file>

<file path=ppt/theme/theme1.xml><?xml version="1.0" encoding="utf-8"?>
<a:theme xmlns:a="http://schemas.openxmlformats.org/drawingml/2006/main" name="MoRD">
  <a:themeElements>
    <a:clrScheme name="MoRD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MoRD">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MoRD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MoRD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MoRD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MoRD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MoRD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MoRD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MoRD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MoRD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MoRD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MoRD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MoRD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MoRD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269</TotalTime>
  <Words>2159</Words>
  <Application>Microsoft Office PowerPoint</Application>
  <PresentationFormat>On-screen Show (4:3)</PresentationFormat>
  <Paragraphs>427</Paragraphs>
  <Slides>25</Slides>
  <Notes>0</Notes>
  <HiddenSlides>0</HiddenSlides>
  <MMClips>0</MMClips>
  <ScaleCrop>false</ScaleCrop>
  <HeadingPairs>
    <vt:vector size="4" baseType="variant">
      <vt:variant>
        <vt:lpstr>Theme</vt:lpstr>
      </vt:variant>
      <vt:variant>
        <vt:i4>1</vt:i4>
      </vt:variant>
      <vt:variant>
        <vt:lpstr>Slide Titles</vt:lpstr>
      </vt:variant>
      <vt:variant>
        <vt:i4>25</vt:i4>
      </vt:variant>
    </vt:vector>
  </HeadingPairs>
  <TitlesOfParts>
    <vt:vector size="26" baseType="lpstr">
      <vt:lpstr>MoRD</vt:lpstr>
      <vt:lpstr>Drinking Water and Sanitation Department </vt:lpstr>
      <vt:lpstr>Jharkhand: A State that demands Special attention</vt:lpstr>
      <vt:lpstr>Mission, Objective and Strategic Approach</vt:lpstr>
      <vt:lpstr>Devolution of Power to Panchayet : Greater Accountability</vt:lpstr>
      <vt:lpstr>Institutional Reform and Restructuring: Trained and Qualified HR to enhance outreach  </vt:lpstr>
      <vt:lpstr>Technical Backstopping: Matching E-Governance and IT initiative to address WASH issues by expert HR</vt:lpstr>
      <vt:lpstr>Stakeholder Engagement: Enhancing Capacity, Scope and   Program Out Reach</vt:lpstr>
      <vt:lpstr>NATIONAL RURAL DRINKING WATER PROGRAM</vt:lpstr>
      <vt:lpstr>Overview OF Progress: NRDWP (2013-14)</vt:lpstr>
      <vt:lpstr>Process Innovations in NRDWP : Highlights &amp; New Developments</vt:lpstr>
      <vt:lpstr>PPP Model For Rural PWSS : Jharkhand State </vt:lpstr>
      <vt:lpstr>Operation and Maintenance of Rural Pipe Water Supply in PPP Mode</vt:lpstr>
      <vt:lpstr>Incentivizing Participation through sensitive and Flexible Pricing</vt:lpstr>
      <vt:lpstr>Fund Transfer to VWSC For NRDWP</vt:lpstr>
      <vt:lpstr>Enhanced O &amp;M, Sustainability and Water Quality Monitoring and Surveillance </vt:lpstr>
      <vt:lpstr>VWSC Managed Pipe Water Supply scheme : Breaking the myth that Poors Don’t Pay</vt:lpstr>
      <vt:lpstr>Financial Year Wise Physical Achievement up to December </vt:lpstr>
      <vt:lpstr>Financial Year Wise up to December OB+ Release&amp;  Expenditure under NRDWP</vt:lpstr>
      <vt:lpstr>Percentage of Physical and Financial Progress</vt:lpstr>
      <vt:lpstr>Nirmal Bharat Abhiyan: </vt:lpstr>
      <vt:lpstr>Nirmal Bharat Abhiyan: Program Update and over view</vt:lpstr>
      <vt:lpstr>Convergence and Conjoint Approach: MGNREGS &amp; NRLM</vt:lpstr>
      <vt:lpstr>Sanitation Saturation approach Reinventing Revolving Fund</vt:lpstr>
      <vt:lpstr>Piloting Bio Toilet , Pay and Use Community toilet  and Solid Liquid Waste Management Initiative in Jharkhand </vt:lpstr>
      <vt:lpstr>Research and Development &amp; Upcoming activities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dc:creator>
  <cp:lastModifiedBy>hp</cp:lastModifiedBy>
  <cp:revision>29</cp:revision>
  <dcterms:created xsi:type="dcterms:W3CDTF">2006-08-16T00:00:00Z</dcterms:created>
  <dcterms:modified xsi:type="dcterms:W3CDTF">2014-01-26T09:46:19Z</dcterms:modified>
</cp:coreProperties>
</file>